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3"/>
  </p:notesMasterIdLst>
  <p:handoutMasterIdLst>
    <p:handoutMasterId r:id="rId34"/>
  </p:handoutMasterIdLst>
  <p:sldIdLst>
    <p:sldId id="380" r:id="rId2"/>
    <p:sldId id="339" r:id="rId3"/>
    <p:sldId id="340" r:id="rId4"/>
    <p:sldId id="343" r:id="rId5"/>
    <p:sldId id="344" r:id="rId6"/>
    <p:sldId id="341" r:id="rId7"/>
    <p:sldId id="342" r:id="rId8"/>
    <p:sldId id="345" r:id="rId9"/>
    <p:sldId id="347" r:id="rId10"/>
    <p:sldId id="349" r:id="rId11"/>
    <p:sldId id="350" r:id="rId12"/>
    <p:sldId id="351" r:id="rId13"/>
    <p:sldId id="354" r:id="rId14"/>
    <p:sldId id="355" r:id="rId15"/>
    <p:sldId id="356" r:id="rId16"/>
    <p:sldId id="364" r:id="rId17"/>
    <p:sldId id="365" r:id="rId18"/>
    <p:sldId id="366" r:id="rId19"/>
    <p:sldId id="367" r:id="rId20"/>
    <p:sldId id="368" r:id="rId21"/>
    <p:sldId id="378" r:id="rId22"/>
    <p:sldId id="369" r:id="rId23"/>
    <p:sldId id="370" r:id="rId24"/>
    <p:sldId id="379" r:id="rId25"/>
    <p:sldId id="371" r:id="rId26"/>
    <p:sldId id="372" r:id="rId27"/>
    <p:sldId id="373" r:id="rId28"/>
    <p:sldId id="374" r:id="rId29"/>
    <p:sldId id="377" r:id="rId30"/>
    <p:sldId id="375" r:id="rId31"/>
    <p:sldId id="376" r:id="rId32"/>
  </p:sldIdLst>
  <p:sldSz cx="12188825" cy="6858000"/>
  <p:notesSz cx="6858000" cy="9144000"/>
  <p:custDataLst>
    <p:tags r:id="rId35"/>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orient="horz" pos="4030">
          <p15:clr>
            <a:srgbClr val="A4A3A4"/>
          </p15:clr>
        </p15:guide>
        <p15:guide id="3" orient="horz" pos="1152">
          <p15:clr>
            <a:srgbClr val="A4A3A4"/>
          </p15:clr>
        </p15:guide>
        <p15:guide id="4" orient="horz" pos="1018">
          <p15:clr>
            <a:srgbClr val="A4A3A4"/>
          </p15:clr>
        </p15:guide>
        <p15:guide id="5" orient="horz" pos="3886">
          <p15:clr>
            <a:srgbClr val="A4A3A4"/>
          </p15:clr>
        </p15:guide>
        <p15:guide id="6" orient="horz" pos="2928">
          <p15:clr>
            <a:srgbClr val="A4A3A4"/>
          </p15:clr>
        </p15:guide>
        <p15:guide id="7" orient="horz" pos="3072">
          <p15:clr>
            <a:srgbClr val="A4A3A4"/>
          </p15:clr>
        </p15:guide>
        <p15:guide id="8" orient="horz" pos="407">
          <p15:clr>
            <a:srgbClr val="A4A3A4"/>
          </p15:clr>
        </p15:guide>
        <p15:guide id="9" pos="3839">
          <p15:clr>
            <a:srgbClr val="A4A3A4"/>
          </p15:clr>
        </p15:guide>
        <p15:guide id="10" pos="959">
          <p15:clr>
            <a:srgbClr val="A4A3A4"/>
          </p15:clr>
        </p15:guide>
        <p15:guide id="11" pos="7151">
          <p15:clr>
            <a:srgbClr val="A4A3A4"/>
          </p15:clr>
        </p15:guide>
        <p15:guide id="12" pos="671">
          <p15:clr>
            <a:srgbClr val="A4A3A4"/>
          </p15:clr>
        </p15:guide>
        <p15:guide id="13" pos="4991">
          <p15:clr>
            <a:srgbClr val="A4A3A4"/>
          </p15:clr>
        </p15:guide>
        <p15:guide id="14" pos="7007">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05F2C"/>
    <a:srgbClr val="F4B10A"/>
    <a:srgbClr val="E4A60A"/>
    <a:srgbClr val="F0932C"/>
    <a:srgbClr val="828282"/>
    <a:srgbClr val="6E90FE"/>
    <a:srgbClr val="8086FC"/>
    <a:srgbClr val="6D6DFB"/>
    <a:srgbClr val="4E78F0"/>
    <a:srgbClr val="92C61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9CF1AB2-1976-4502-BF36-3FF5EA218861}">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29" autoAdjust="0"/>
  </p:normalViewPr>
  <p:slideViewPr>
    <p:cSldViewPr showGuides="1">
      <p:cViewPr varScale="1">
        <p:scale>
          <a:sx n="78" d="100"/>
          <a:sy n="78" d="100"/>
        </p:scale>
        <p:origin x="76" y="652"/>
      </p:cViewPr>
      <p:guideLst>
        <p:guide orient="horz" pos="2160"/>
        <p:guide orient="horz" pos="4030"/>
        <p:guide orient="horz" pos="1152"/>
        <p:guide orient="horz" pos="1018"/>
        <p:guide orient="horz" pos="3886"/>
        <p:guide orient="horz" pos="2928"/>
        <p:guide orient="horz" pos="3072"/>
        <p:guide orient="horz" pos="407"/>
        <p:guide pos="3839"/>
        <p:guide pos="959"/>
        <p:guide pos="7151"/>
        <p:guide pos="671"/>
        <p:guide pos="4991"/>
        <p:guide pos="7007"/>
      </p:guideLst>
    </p:cSldViewPr>
  </p:slideViewPr>
  <p:outlineViewPr>
    <p:cViewPr>
      <p:scale>
        <a:sx n="33" d="100"/>
        <a:sy n="33" d="100"/>
      </p:scale>
      <p:origin x="0" y="0"/>
    </p:cViewPr>
  </p:outlineViewPr>
  <p:notesTextViewPr>
    <p:cViewPr>
      <p:scale>
        <a:sx n="1" d="1"/>
        <a:sy n="1" d="1"/>
      </p:scale>
      <p:origin x="0" y="0"/>
    </p:cViewPr>
  </p:notesTextViewPr>
  <p:notesViewPr>
    <p:cSldViewPr showGuides="1">
      <p:cViewPr varScale="1">
        <p:scale>
          <a:sx n="66" d="100"/>
          <a:sy n="66" d="100"/>
        </p:scale>
        <p:origin x="2850" y="9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gs" Target="tags/tag1.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669AFDC-7658-4951-B0FF-52DFF2A93C0A}" type="datetimeFigureOut">
              <a:rPr lang="en-US" smtClean="0"/>
              <a:t>1/29/2022</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F8ED99B-9732-49FC-9C16-B56FEB1B1092}" type="slidenum">
              <a:rPr lang="en-US" smtClean="0"/>
              <a:t>‹#›</a:t>
            </a:fld>
            <a:endParaRPr lang="en-US"/>
          </a:p>
        </p:txBody>
      </p:sp>
    </p:spTree>
    <p:extLst>
      <p:ext uri="{BB962C8B-B14F-4D97-AF65-F5344CB8AC3E}">
        <p14:creationId xmlns:p14="http://schemas.microsoft.com/office/powerpoint/2010/main" val="131466261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ABD2D7A-D230-4F91-BD59-0A39C2703BA8}" type="datetimeFigureOut">
              <a:rPr lang="en-US" smtClean="0"/>
              <a:t>1/29/2022</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93199CD-3E1B-4AE6-990F-76F925F5EA9F}" type="slidenum">
              <a:rPr lang="en-US" smtClean="0"/>
              <a:t>‹#›</a:t>
            </a:fld>
            <a:endParaRPr lang="en-US"/>
          </a:p>
        </p:txBody>
      </p:sp>
    </p:spTree>
    <p:extLst>
      <p:ext uri="{BB962C8B-B14F-4D97-AF65-F5344CB8AC3E}">
        <p14:creationId xmlns:p14="http://schemas.microsoft.com/office/powerpoint/2010/main" val="42765798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418" y="3085765"/>
            <a:ext cx="11259933"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040" y="1020431"/>
            <a:ext cx="10990686" cy="1475013"/>
          </a:xfrm>
          <a:effectLst/>
        </p:spPr>
        <p:txBody>
          <a:bodyPr anchor="b">
            <a:normAutofit/>
          </a:bodyPr>
          <a:lstStyle>
            <a:lvl1pPr>
              <a:defRPr sz="3599">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581043" y="2495446"/>
            <a:ext cx="10990683" cy="590321"/>
          </a:xfrm>
        </p:spPr>
        <p:txBody>
          <a:bodyPr anchor="t">
            <a:normAutofit/>
          </a:bodyPr>
          <a:lstStyle>
            <a:lvl1pPr marL="0" indent="0" algn="l">
              <a:buNone/>
              <a:defRPr sz="1600" cap="all">
                <a:solidFill>
                  <a:schemeClr val="accent2"/>
                </a:solidFill>
              </a:defRPr>
            </a:lvl1pPr>
            <a:lvl2pPr marL="457063" indent="0" algn="ctr">
              <a:buNone/>
              <a:defRPr>
                <a:solidFill>
                  <a:schemeClr val="tx1">
                    <a:tint val="75000"/>
                  </a:schemeClr>
                </a:solidFill>
              </a:defRPr>
            </a:lvl2pPr>
            <a:lvl3pPr marL="914126" indent="0" algn="ctr">
              <a:buNone/>
              <a:defRPr>
                <a:solidFill>
                  <a:schemeClr val="tx1">
                    <a:tint val="75000"/>
                  </a:schemeClr>
                </a:solidFill>
              </a:defRPr>
            </a:lvl3pPr>
            <a:lvl4pPr marL="1371189" indent="0" algn="ctr">
              <a:buNone/>
              <a:defRPr>
                <a:solidFill>
                  <a:schemeClr val="tx1">
                    <a:tint val="75000"/>
                  </a:schemeClr>
                </a:solidFill>
              </a:defRPr>
            </a:lvl4pPr>
            <a:lvl5pPr marL="1828251" indent="0" algn="ctr">
              <a:buNone/>
              <a:defRPr>
                <a:solidFill>
                  <a:schemeClr val="tx1">
                    <a:tint val="75000"/>
                  </a:schemeClr>
                </a:solidFill>
              </a:defRPr>
            </a:lvl5pPr>
            <a:lvl6pPr marL="2285314" indent="0" algn="ctr">
              <a:buNone/>
              <a:defRPr>
                <a:solidFill>
                  <a:schemeClr val="tx1">
                    <a:tint val="75000"/>
                  </a:schemeClr>
                </a:solidFill>
              </a:defRPr>
            </a:lvl6pPr>
            <a:lvl7pPr marL="2742377" indent="0" algn="ctr">
              <a:buNone/>
              <a:defRPr>
                <a:solidFill>
                  <a:schemeClr val="tx1">
                    <a:tint val="75000"/>
                  </a:schemeClr>
                </a:solidFill>
              </a:defRPr>
            </a:lvl7pPr>
            <a:lvl8pPr marL="3199440" indent="0" algn="ctr">
              <a:buNone/>
              <a:defRPr>
                <a:solidFill>
                  <a:schemeClr val="tx1">
                    <a:tint val="75000"/>
                  </a:schemeClr>
                </a:solidFill>
              </a:defRPr>
            </a:lvl8pPr>
            <a:lvl9pPr marL="3656503"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603970" y="5956138"/>
            <a:ext cx="2844059" cy="365125"/>
          </a:xfrm>
        </p:spPr>
        <p:txBody>
          <a:bodyPr/>
          <a:lstStyle>
            <a:lvl1pPr>
              <a:defRPr>
                <a:solidFill>
                  <a:schemeClr val="accent1">
                    <a:lumMod val="75000"/>
                    <a:lumOff val="25000"/>
                  </a:schemeClr>
                </a:solidFill>
              </a:defRPr>
            </a:lvl1pPr>
          </a:lstStyle>
          <a:p>
            <a:fld id="{B61BEF0D-F0BB-DE4B-95CE-6DB70DBA9567}" type="datetimeFigureOut">
              <a:rPr lang="en-US" dirty="0"/>
              <a:pPr/>
              <a:t>1/29/2022</a:t>
            </a:fld>
            <a:endParaRPr lang="en-US" dirty="0"/>
          </a:p>
        </p:txBody>
      </p:sp>
      <p:sp>
        <p:nvSpPr>
          <p:cNvPr id="5" name="Footer Placeholder 4"/>
          <p:cNvSpPr>
            <a:spLocks noGrp="1"/>
          </p:cNvSpPr>
          <p:nvPr>
            <p:ph type="ftr" sz="quarter" idx="11"/>
          </p:nvPr>
        </p:nvSpPr>
        <p:spPr>
          <a:xfrm>
            <a:off x="581040" y="5951812"/>
            <a:ext cx="6915409" cy="365125"/>
          </a:xfrm>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a:xfrm>
            <a:off x="10555551" y="5956138"/>
            <a:ext cx="1016175" cy="365125"/>
          </a:xfrm>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grpSp>
        <p:nvGrpSpPr>
          <p:cNvPr id="8" name="Group 7">
            <a:extLst>
              <a:ext uri="{FF2B5EF4-FFF2-40B4-BE49-F238E27FC236}">
                <a16:creationId xmlns:a16="http://schemas.microsoft.com/office/drawing/2014/main" id="{BC2495A3-E369-46B0-9E89-B84B16F04695}"/>
              </a:ext>
            </a:extLst>
          </p:cNvPr>
          <p:cNvGrpSpPr/>
          <p:nvPr userDrawn="1"/>
        </p:nvGrpSpPr>
        <p:grpSpPr>
          <a:xfrm>
            <a:off x="7923213" y="0"/>
            <a:ext cx="4265612" cy="6858000"/>
            <a:chOff x="7923213" y="0"/>
            <a:chExt cx="4265612" cy="6858000"/>
          </a:xfrm>
        </p:grpSpPr>
        <p:pic>
          <p:nvPicPr>
            <p:cNvPr id="9" name="Picture 8">
              <a:extLst>
                <a:ext uri="{FF2B5EF4-FFF2-40B4-BE49-F238E27FC236}">
                  <a16:creationId xmlns:a16="http://schemas.microsoft.com/office/drawing/2014/main" id="{50A5811E-117D-4963-B6A9-A02BE94AD4F1}"/>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7923213" y="0"/>
              <a:ext cx="4265612" cy="6858000"/>
            </a:xfrm>
            <a:prstGeom prst="rect">
              <a:avLst/>
            </a:prstGeom>
          </p:spPr>
        </p:pic>
        <p:sp>
          <p:nvSpPr>
            <p:cNvPr id="10" name="Rectangle 9">
              <a:extLst>
                <a:ext uri="{FF2B5EF4-FFF2-40B4-BE49-F238E27FC236}">
                  <a16:creationId xmlns:a16="http://schemas.microsoft.com/office/drawing/2014/main" id="{C9E484E2-2055-4C00-93CB-59CC955FEEF6}"/>
                </a:ext>
              </a:extLst>
            </p:cNvPr>
            <p:cNvSpPr/>
            <p:nvPr/>
          </p:nvSpPr>
          <p:spPr>
            <a:xfrm>
              <a:off x="7923213" y="0"/>
              <a:ext cx="1065213" cy="6858000"/>
            </a:xfrm>
            <a:prstGeom prst="rect">
              <a:avLst/>
            </a:prstGeom>
            <a:gradFill flip="none" rotWithShape="1">
              <a:gsLst>
                <a:gs pos="75000">
                  <a:schemeClr val="tx2">
                    <a:alpha val="0"/>
                  </a:schemeClr>
                </a:gs>
                <a:gs pos="100000">
                  <a:schemeClr val="tx2">
                    <a:alpha val="2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Tree>
    <p:extLst>
      <p:ext uri="{BB962C8B-B14F-4D97-AF65-F5344CB8AC3E}">
        <p14:creationId xmlns:p14="http://schemas.microsoft.com/office/powerpoint/2010/main" val="1098797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171" y="614407"/>
            <a:ext cx="11306393"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041" y="702156"/>
            <a:ext cx="11026744"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3F41C87-7AD9-4845-A077-840E4A0F3F06}" type="datetimeFigureOut">
              <a:rPr lang="en-US" smtClean="0"/>
              <a:t>1/29/2022</a:t>
            </a:fld>
            <a:endParaRPr lang="en-US"/>
          </a:p>
        </p:txBody>
      </p:sp>
      <p:sp>
        <p:nvSpPr>
          <p:cNvPr id="5" name="Footer Placeholder 4"/>
          <p:cNvSpPr>
            <a:spLocks noGrp="1"/>
          </p:cNvSpPr>
          <p:nvPr>
            <p:ph type="ftr" sz="quarter" idx="11"/>
          </p:nvPr>
        </p:nvSpPr>
        <p:spPr/>
        <p:txBody>
          <a:bodyPr/>
          <a:lstStyle/>
          <a:p>
            <a:r>
              <a:rPr lang="en-US"/>
              <a:t>Add a footer</a:t>
            </a:r>
            <a:endParaRPr lang="en-US" dirty="0"/>
          </a:p>
        </p:txBody>
      </p:sp>
      <p:sp>
        <p:nvSpPr>
          <p:cNvPr id="6" name="Slide Number Placeholder 5"/>
          <p:cNvSpPr>
            <a:spLocks noGrp="1"/>
          </p:cNvSpPr>
          <p:nvPr>
            <p:ph type="sldNum" sz="quarter" idx="12"/>
          </p:nvPr>
        </p:nvSpPr>
        <p:spPr/>
        <p:txBody>
          <a:bodyPr/>
          <a:lstStyle/>
          <a:p>
            <a:fld id="{2A013F82-EE5E-44EE-A61D-E31C6657F26F}" type="slidenum">
              <a:rPr lang="en-IN" smtClean="0"/>
              <a:t>‹#›</a:t>
            </a:fld>
            <a:endParaRPr lang="en-IN"/>
          </a:p>
        </p:txBody>
      </p:sp>
    </p:spTree>
    <p:extLst>
      <p:ext uri="{BB962C8B-B14F-4D97-AF65-F5344CB8AC3E}">
        <p14:creationId xmlns:p14="http://schemas.microsoft.com/office/powerpoint/2010/main" val="1122159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6900" y="599725"/>
            <a:ext cx="2906060"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6899" y="675727"/>
            <a:ext cx="2003642"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4722" y="675727"/>
            <a:ext cx="7894223" cy="518307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991331" y="5956138"/>
            <a:ext cx="1327795" cy="365125"/>
          </a:xfrm>
        </p:spPr>
        <p:txBody>
          <a:bodyPr/>
          <a:lstStyle>
            <a:lvl1pPr>
              <a:defRPr>
                <a:solidFill>
                  <a:schemeClr val="accent1">
                    <a:lumMod val="75000"/>
                    <a:lumOff val="25000"/>
                  </a:schemeClr>
                </a:solidFill>
              </a:defRPr>
            </a:lvl1pPr>
          </a:lstStyle>
          <a:p>
            <a:fld id="{03F41C87-7AD9-4845-A077-840E4A0F3F06}" type="datetimeFigureOut">
              <a:rPr lang="en-US" smtClean="0"/>
              <a:t>1/29/2022</a:t>
            </a:fld>
            <a:endParaRPr lang="en-US"/>
          </a:p>
        </p:txBody>
      </p:sp>
      <p:sp>
        <p:nvSpPr>
          <p:cNvPr id="5" name="Footer Placeholder 4"/>
          <p:cNvSpPr>
            <a:spLocks noGrp="1"/>
          </p:cNvSpPr>
          <p:nvPr>
            <p:ph type="ftr" sz="quarter" idx="11"/>
          </p:nvPr>
        </p:nvSpPr>
        <p:spPr>
          <a:xfrm>
            <a:off x="774722" y="5951812"/>
            <a:ext cx="7894223" cy="365125"/>
          </a:xfrm>
        </p:spPr>
        <p:txBody>
          <a:bodyPr/>
          <a:lstStyle/>
          <a:p>
            <a:r>
              <a:rPr lang="en-US"/>
              <a:t>Add a footer</a:t>
            </a:r>
            <a:endParaRPr lang="en-US" dirty="0"/>
          </a:p>
        </p:txBody>
      </p:sp>
      <p:sp>
        <p:nvSpPr>
          <p:cNvPr id="6" name="Slide Number Placeholder 5"/>
          <p:cNvSpPr>
            <a:spLocks noGrp="1"/>
          </p:cNvSpPr>
          <p:nvPr>
            <p:ph type="sldNum" sz="quarter" idx="12"/>
          </p:nvPr>
        </p:nvSpPr>
        <p:spPr>
          <a:xfrm>
            <a:off x="10443895" y="5956138"/>
            <a:ext cx="1163892" cy="365125"/>
          </a:xfrm>
        </p:spPr>
        <p:txBody>
          <a:bodyPr/>
          <a:lstStyle>
            <a:lvl1pPr>
              <a:defRPr>
                <a:solidFill>
                  <a:schemeClr val="accent1">
                    <a:lumMod val="75000"/>
                    <a:lumOff val="25000"/>
                  </a:schemeClr>
                </a:solidFill>
              </a:defRPr>
            </a:lvl1pPr>
          </a:lstStyle>
          <a:p>
            <a:fld id="{2A013F82-EE5E-44EE-A61D-E31C6657F26F}" type="slidenum">
              <a:rPr lang="en-IN" smtClean="0"/>
              <a:t>‹#›</a:t>
            </a:fld>
            <a:endParaRPr lang="en-IN"/>
          </a:p>
        </p:txBody>
      </p:sp>
    </p:spTree>
    <p:extLst>
      <p:ext uri="{BB962C8B-B14F-4D97-AF65-F5344CB8AC3E}">
        <p14:creationId xmlns:p14="http://schemas.microsoft.com/office/powerpoint/2010/main" val="1961410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171" y="614407"/>
            <a:ext cx="11306393"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041" y="702156"/>
            <a:ext cx="11026744" cy="1013800"/>
          </a:xfrm>
        </p:spPr>
        <p:txBody>
          <a:bodyPr/>
          <a:lstStyle/>
          <a:p>
            <a:r>
              <a:rPr lang="en-US"/>
              <a:t>Click to edit Master title style</a:t>
            </a:r>
            <a:endParaRPr lang="en-US" dirty="0"/>
          </a:p>
        </p:txBody>
      </p:sp>
      <p:sp>
        <p:nvSpPr>
          <p:cNvPr id="3" name="Content Placeholder 2"/>
          <p:cNvSpPr>
            <a:spLocks noGrp="1"/>
          </p:cNvSpPr>
          <p:nvPr>
            <p:ph idx="1"/>
          </p:nvPr>
        </p:nvSpPr>
        <p:spPr>
          <a:xfrm>
            <a:off x="581041" y="2180497"/>
            <a:ext cx="11026743" cy="3678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3F41C87-7AD9-4845-A077-840E4A0F3F06}" type="datetimeFigureOut">
              <a:rPr lang="en-US" smtClean="0"/>
              <a:t>1/29/2022</a:t>
            </a:fld>
            <a:endParaRPr lang="en-US"/>
          </a:p>
        </p:txBody>
      </p:sp>
      <p:sp>
        <p:nvSpPr>
          <p:cNvPr id="5" name="Footer Placeholder 4"/>
          <p:cNvSpPr>
            <a:spLocks noGrp="1"/>
          </p:cNvSpPr>
          <p:nvPr>
            <p:ph type="ftr" sz="quarter" idx="11"/>
          </p:nvPr>
        </p:nvSpPr>
        <p:spPr/>
        <p:txBody>
          <a:bodyPr/>
          <a:lstStyle/>
          <a:p>
            <a:r>
              <a:rPr lang="en-US"/>
              <a:t>Add a footer</a:t>
            </a:r>
            <a:endParaRPr lang="en-US" dirty="0"/>
          </a:p>
        </p:txBody>
      </p:sp>
      <p:sp>
        <p:nvSpPr>
          <p:cNvPr id="6" name="Slide Number Placeholder 5"/>
          <p:cNvSpPr>
            <a:spLocks noGrp="1"/>
          </p:cNvSpPr>
          <p:nvPr>
            <p:ph type="sldNum" sz="quarter" idx="12"/>
          </p:nvPr>
        </p:nvSpPr>
        <p:spPr>
          <a:xfrm>
            <a:off x="10555550" y="5956138"/>
            <a:ext cx="1052234" cy="365125"/>
          </a:xfrm>
        </p:spPr>
        <p:txBody>
          <a:bodyPr/>
          <a:lstStyle/>
          <a:p>
            <a:fld id="{2A013F82-EE5E-44EE-A61D-E31C6657F26F}" type="slidenum">
              <a:rPr lang="en-IN" smtClean="0"/>
              <a:t>‹#›</a:t>
            </a:fld>
            <a:endParaRPr lang="en-IN"/>
          </a:p>
        </p:txBody>
      </p:sp>
    </p:spTree>
    <p:extLst>
      <p:ext uri="{BB962C8B-B14F-4D97-AF65-F5344CB8AC3E}">
        <p14:creationId xmlns:p14="http://schemas.microsoft.com/office/powerpoint/2010/main" val="8550937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700" y="5141975"/>
            <a:ext cx="1128792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042" y="3043911"/>
            <a:ext cx="11026743" cy="1497507"/>
          </a:xfrm>
        </p:spPr>
        <p:txBody>
          <a:bodyPr anchor="b">
            <a:normAutofit/>
          </a:bodyPr>
          <a:lstStyle>
            <a:lvl1pPr algn="l">
              <a:defRPr sz="3599"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041" y="4541417"/>
            <a:ext cx="11026743" cy="600556"/>
          </a:xfrm>
        </p:spPr>
        <p:txBody>
          <a:bodyPr anchor="t">
            <a:normAutofit/>
          </a:bodyPr>
          <a:lstStyle>
            <a:lvl1pPr marL="0" indent="0" algn="l">
              <a:buNone/>
              <a:defRPr sz="1799" cap="all">
                <a:solidFill>
                  <a:schemeClr val="accent2"/>
                </a:solidFill>
              </a:defRPr>
            </a:lvl1pPr>
            <a:lvl2pPr marL="457063" indent="0">
              <a:buNone/>
              <a:defRPr sz="1799">
                <a:solidFill>
                  <a:schemeClr val="tx1">
                    <a:tint val="75000"/>
                  </a:schemeClr>
                </a:solidFill>
              </a:defRPr>
            </a:lvl2pPr>
            <a:lvl3pPr marL="914126" indent="0">
              <a:buNone/>
              <a:defRPr sz="1600">
                <a:solidFill>
                  <a:schemeClr val="tx1">
                    <a:tint val="75000"/>
                  </a:schemeClr>
                </a:solidFill>
              </a:defRPr>
            </a:lvl3pPr>
            <a:lvl4pPr marL="1371189" indent="0">
              <a:buNone/>
              <a:defRPr sz="1400">
                <a:solidFill>
                  <a:schemeClr val="tx1">
                    <a:tint val="75000"/>
                  </a:schemeClr>
                </a:solidFill>
              </a:defRPr>
            </a:lvl4pPr>
            <a:lvl5pPr marL="1828251" indent="0">
              <a:buNone/>
              <a:defRPr sz="1400">
                <a:solidFill>
                  <a:schemeClr val="tx1">
                    <a:tint val="75000"/>
                  </a:schemeClr>
                </a:solidFill>
              </a:defRPr>
            </a:lvl5pPr>
            <a:lvl6pPr marL="2285314" indent="0">
              <a:buNone/>
              <a:defRPr sz="1400">
                <a:solidFill>
                  <a:schemeClr val="tx1">
                    <a:tint val="75000"/>
                  </a:schemeClr>
                </a:solidFill>
              </a:defRPr>
            </a:lvl6pPr>
            <a:lvl7pPr marL="2742377" indent="0">
              <a:buNone/>
              <a:defRPr sz="1400">
                <a:solidFill>
                  <a:schemeClr val="tx1">
                    <a:tint val="75000"/>
                  </a:schemeClr>
                </a:solidFill>
              </a:defRPr>
            </a:lvl7pPr>
            <a:lvl8pPr marL="3199440" indent="0">
              <a:buNone/>
              <a:defRPr sz="1400">
                <a:solidFill>
                  <a:schemeClr val="tx1">
                    <a:tint val="75000"/>
                  </a:schemeClr>
                </a:solidFill>
              </a:defRPr>
            </a:lvl8pPr>
            <a:lvl9pPr marL="3656503"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03F41C87-7AD9-4845-A077-840E4A0F3F06}" type="datetimeFigureOut">
              <a:rPr lang="en-US" smtClean="0"/>
              <a:t>1/29/2022</a:t>
            </a:fld>
            <a:endParaRPr lang="en-US"/>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r>
              <a:rPr lang="en-US"/>
              <a:t>Add a footer</a:t>
            </a:r>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2A013F82-EE5E-44EE-A61D-E31C6657F26F}" type="slidenum">
              <a:rPr lang="en-IN" smtClean="0"/>
              <a:t>‹#›</a:t>
            </a:fld>
            <a:endParaRPr lang="en-IN"/>
          </a:p>
        </p:txBody>
      </p:sp>
      <p:grpSp>
        <p:nvGrpSpPr>
          <p:cNvPr id="9" name="Group 8">
            <a:extLst>
              <a:ext uri="{FF2B5EF4-FFF2-40B4-BE49-F238E27FC236}">
                <a16:creationId xmlns:a16="http://schemas.microsoft.com/office/drawing/2014/main" id="{C4989C5D-E2E1-4873-82F5-09A432C845F9}"/>
              </a:ext>
            </a:extLst>
          </p:cNvPr>
          <p:cNvGrpSpPr/>
          <p:nvPr userDrawn="1"/>
        </p:nvGrpSpPr>
        <p:grpSpPr>
          <a:xfrm>
            <a:off x="11123611" y="0"/>
            <a:ext cx="1065214" cy="6868886"/>
            <a:chOff x="11123611" y="0"/>
            <a:chExt cx="1065214" cy="6868886"/>
          </a:xfrm>
        </p:grpSpPr>
        <p:pic>
          <p:nvPicPr>
            <p:cNvPr id="10" name="Picture 9">
              <a:extLst>
                <a:ext uri="{FF2B5EF4-FFF2-40B4-BE49-F238E27FC236}">
                  <a16:creationId xmlns:a16="http://schemas.microsoft.com/office/drawing/2014/main" id="{A248DBA7-0609-4504-AFC4-ACEE804EDA1C}"/>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11123611" y="0"/>
              <a:ext cx="1065213" cy="6858000"/>
            </a:xfrm>
            <a:prstGeom prst="rect">
              <a:avLst/>
            </a:prstGeom>
          </p:spPr>
        </p:pic>
        <p:sp>
          <p:nvSpPr>
            <p:cNvPr id="11" name="Rectangle 10">
              <a:extLst>
                <a:ext uri="{FF2B5EF4-FFF2-40B4-BE49-F238E27FC236}">
                  <a16:creationId xmlns:a16="http://schemas.microsoft.com/office/drawing/2014/main" id="{6C4D585E-A57E-48B9-AE27-1537A75372F6}"/>
                </a:ext>
              </a:extLst>
            </p:cNvPr>
            <p:cNvSpPr/>
            <p:nvPr/>
          </p:nvSpPr>
          <p:spPr>
            <a:xfrm>
              <a:off x="11123612" y="10886"/>
              <a:ext cx="1065213" cy="6858000"/>
            </a:xfrm>
            <a:prstGeom prst="rect">
              <a:avLst/>
            </a:prstGeom>
            <a:gradFill flip="none" rotWithShape="1">
              <a:gsLst>
                <a:gs pos="75000">
                  <a:schemeClr val="tx2">
                    <a:alpha val="0"/>
                  </a:schemeClr>
                </a:gs>
                <a:gs pos="100000">
                  <a:schemeClr val="tx2">
                    <a:alpha val="2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Tree>
    <p:extLst>
      <p:ext uri="{BB962C8B-B14F-4D97-AF65-F5344CB8AC3E}">
        <p14:creationId xmlns:p14="http://schemas.microsoft.com/office/powerpoint/2010/main" val="2975928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866" y="606555"/>
            <a:ext cx="11297093"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041" y="729658"/>
            <a:ext cx="11026744"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042" y="2228004"/>
            <a:ext cx="5420978"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6805" y="2228004"/>
            <a:ext cx="5420980"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3F41C87-7AD9-4845-A077-840E4A0F3F06}" type="datetimeFigureOut">
              <a:rPr lang="en-US" smtClean="0"/>
              <a:t>1/29/2022</a:t>
            </a:fld>
            <a:endParaRPr lang="en-US"/>
          </a:p>
        </p:txBody>
      </p:sp>
      <p:sp>
        <p:nvSpPr>
          <p:cNvPr id="6" name="Footer Placeholder 5"/>
          <p:cNvSpPr>
            <a:spLocks noGrp="1"/>
          </p:cNvSpPr>
          <p:nvPr>
            <p:ph type="ftr" sz="quarter" idx="11"/>
          </p:nvPr>
        </p:nvSpPr>
        <p:spPr/>
        <p:txBody>
          <a:bodyPr/>
          <a:lstStyle/>
          <a:p>
            <a:r>
              <a:rPr lang="en-US"/>
              <a:t>Add a footer</a:t>
            </a:r>
            <a:endParaRPr lang="en-US" dirty="0"/>
          </a:p>
        </p:txBody>
      </p:sp>
      <p:sp>
        <p:nvSpPr>
          <p:cNvPr id="7" name="Slide Number Placeholder 6"/>
          <p:cNvSpPr>
            <a:spLocks noGrp="1"/>
          </p:cNvSpPr>
          <p:nvPr>
            <p:ph type="sldNum" sz="quarter" idx="12"/>
          </p:nvPr>
        </p:nvSpPr>
        <p:spPr/>
        <p:txBody>
          <a:bodyPr/>
          <a:lstStyle/>
          <a:p>
            <a:fld id="{2A013F82-EE5E-44EE-A61D-E31C6657F26F}" type="slidenum">
              <a:rPr lang="en-IN" smtClean="0"/>
              <a:t>‹#›</a:t>
            </a:fld>
            <a:endParaRPr lang="en-IN"/>
          </a:p>
        </p:txBody>
      </p:sp>
    </p:spTree>
    <p:extLst>
      <p:ext uri="{BB962C8B-B14F-4D97-AF65-F5344CB8AC3E}">
        <p14:creationId xmlns:p14="http://schemas.microsoft.com/office/powerpoint/2010/main" val="3373479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866" y="606555"/>
            <a:ext cx="11297093"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041" y="729658"/>
            <a:ext cx="11026744"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86989" y="2250893"/>
            <a:ext cx="5085750" cy="536005"/>
          </a:xfrm>
        </p:spPr>
        <p:txBody>
          <a:bodyPr anchor="b">
            <a:noAutofit/>
          </a:bodyPr>
          <a:lstStyle>
            <a:lvl1pPr marL="0" indent="0">
              <a:buNone/>
              <a:defRPr sz="2199" b="0">
                <a:solidFill>
                  <a:schemeClr val="accent2"/>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Click to edit Master text styles</a:t>
            </a:r>
          </a:p>
        </p:txBody>
      </p:sp>
      <p:sp>
        <p:nvSpPr>
          <p:cNvPr id="4" name="Content Placeholder 3"/>
          <p:cNvSpPr>
            <a:spLocks noGrp="1"/>
          </p:cNvSpPr>
          <p:nvPr>
            <p:ph sz="half" idx="2"/>
          </p:nvPr>
        </p:nvSpPr>
        <p:spPr>
          <a:xfrm>
            <a:off x="581042" y="2926053"/>
            <a:ext cx="539169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2037" y="2250893"/>
            <a:ext cx="5085748" cy="553373"/>
          </a:xfrm>
        </p:spPr>
        <p:txBody>
          <a:bodyPr anchor="b">
            <a:noAutofit/>
          </a:bodyPr>
          <a:lstStyle>
            <a:lvl1pPr marL="0" indent="0">
              <a:buNone/>
              <a:defRPr sz="2199" b="0">
                <a:solidFill>
                  <a:schemeClr val="accent2"/>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6090" y="2926053"/>
            <a:ext cx="539169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3F41C87-7AD9-4845-A077-840E4A0F3F06}" type="datetimeFigureOut">
              <a:rPr lang="en-US" smtClean="0"/>
              <a:t>1/29/2022</a:t>
            </a:fld>
            <a:endParaRPr lang="en-US"/>
          </a:p>
        </p:txBody>
      </p:sp>
      <p:sp>
        <p:nvSpPr>
          <p:cNvPr id="8" name="Footer Placeholder 7"/>
          <p:cNvSpPr>
            <a:spLocks noGrp="1"/>
          </p:cNvSpPr>
          <p:nvPr>
            <p:ph type="ftr" sz="quarter" idx="11"/>
          </p:nvPr>
        </p:nvSpPr>
        <p:spPr/>
        <p:txBody>
          <a:bodyPr/>
          <a:lstStyle/>
          <a:p>
            <a:r>
              <a:rPr lang="en-US"/>
              <a:t>Add a footer</a:t>
            </a:r>
            <a:endParaRPr lang="en-US" dirty="0"/>
          </a:p>
        </p:txBody>
      </p:sp>
      <p:sp>
        <p:nvSpPr>
          <p:cNvPr id="9" name="Slide Number Placeholder 8"/>
          <p:cNvSpPr>
            <a:spLocks noGrp="1"/>
          </p:cNvSpPr>
          <p:nvPr>
            <p:ph type="sldNum" sz="quarter" idx="12"/>
          </p:nvPr>
        </p:nvSpPr>
        <p:spPr/>
        <p:txBody>
          <a:bodyPr/>
          <a:lstStyle/>
          <a:p>
            <a:fld id="{2A013F82-EE5E-44EE-A61D-E31C6657F26F}" type="slidenum">
              <a:rPr lang="en-IN" smtClean="0"/>
              <a:t>‹#›</a:t>
            </a:fld>
            <a:endParaRPr lang="en-IN"/>
          </a:p>
        </p:txBody>
      </p:sp>
    </p:spTree>
    <p:extLst>
      <p:ext uri="{BB962C8B-B14F-4D97-AF65-F5344CB8AC3E}">
        <p14:creationId xmlns:p14="http://schemas.microsoft.com/office/powerpoint/2010/main" val="16121689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Rectangle 6"/>
          <p:cNvSpPr>
            <a:spLocks noChangeAspect="1"/>
          </p:cNvSpPr>
          <p:nvPr/>
        </p:nvSpPr>
        <p:spPr>
          <a:xfrm>
            <a:off x="440568" y="606555"/>
            <a:ext cx="11297093"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744" y="729658"/>
            <a:ext cx="11026744"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3F41C87-7AD9-4845-A077-840E4A0F3F06}" type="datetimeFigureOut">
              <a:rPr lang="en-US" smtClean="0"/>
              <a:t>1/29/2022</a:t>
            </a:fld>
            <a:endParaRPr lang="en-US"/>
          </a:p>
        </p:txBody>
      </p:sp>
      <p:sp>
        <p:nvSpPr>
          <p:cNvPr id="4" name="Footer Placeholder 3"/>
          <p:cNvSpPr>
            <a:spLocks noGrp="1"/>
          </p:cNvSpPr>
          <p:nvPr>
            <p:ph type="ftr" sz="quarter" idx="11"/>
          </p:nvPr>
        </p:nvSpPr>
        <p:spPr/>
        <p:txBody>
          <a:bodyPr/>
          <a:lstStyle/>
          <a:p>
            <a:r>
              <a:rPr lang="en-US"/>
              <a:t>Add a footer</a:t>
            </a:r>
            <a:endParaRPr lang="en-US" dirty="0"/>
          </a:p>
        </p:txBody>
      </p:sp>
      <p:sp>
        <p:nvSpPr>
          <p:cNvPr id="5" name="Slide Number Placeholder 4"/>
          <p:cNvSpPr>
            <a:spLocks noGrp="1"/>
          </p:cNvSpPr>
          <p:nvPr>
            <p:ph type="sldNum" sz="quarter" idx="12"/>
          </p:nvPr>
        </p:nvSpPr>
        <p:spPr/>
        <p:txBody>
          <a:bodyPr/>
          <a:lstStyle/>
          <a:p>
            <a:fld id="{2A013F82-EE5E-44EE-A61D-E31C6657F26F}" type="slidenum">
              <a:rPr lang="en-IN" smtClean="0"/>
              <a:t>‹#›</a:t>
            </a:fld>
            <a:endParaRPr lang="en-IN"/>
          </a:p>
        </p:txBody>
      </p:sp>
    </p:spTree>
    <p:extLst>
      <p:ext uri="{BB962C8B-B14F-4D97-AF65-F5344CB8AC3E}">
        <p14:creationId xmlns:p14="http://schemas.microsoft.com/office/powerpoint/2010/main" val="23751617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F41C87-7AD9-4845-A077-840E4A0F3F06}" type="datetimeFigureOut">
              <a:rPr lang="en-US" smtClean="0"/>
              <a:t>1/29/2022</a:t>
            </a:fld>
            <a:endParaRPr lang="en-US"/>
          </a:p>
        </p:txBody>
      </p:sp>
      <p:sp>
        <p:nvSpPr>
          <p:cNvPr id="3" name="Footer Placeholder 2"/>
          <p:cNvSpPr>
            <a:spLocks noGrp="1"/>
          </p:cNvSpPr>
          <p:nvPr>
            <p:ph type="ftr" sz="quarter" idx="11"/>
          </p:nvPr>
        </p:nvSpPr>
        <p:spPr/>
        <p:txBody>
          <a:bodyPr/>
          <a:lstStyle/>
          <a:p>
            <a:r>
              <a:rPr lang="en-US"/>
              <a:t>Add a footer</a:t>
            </a:r>
            <a:endParaRPr lang="en-US" dirty="0"/>
          </a:p>
        </p:txBody>
      </p:sp>
      <p:sp>
        <p:nvSpPr>
          <p:cNvPr id="4" name="Slide Number Placeholder 3"/>
          <p:cNvSpPr>
            <a:spLocks noGrp="1"/>
          </p:cNvSpPr>
          <p:nvPr>
            <p:ph type="sldNum" sz="quarter" idx="12"/>
          </p:nvPr>
        </p:nvSpPr>
        <p:spPr/>
        <p:txBody>
          <a:bodyPr/>
          <a:lstStyle/>
          <a:p>
            <a:fld id="{2A013F82-EE5E-44EE-A61D-E31C6657F26F}" type="slidenum">
              <a:rPr lang="en-IN" smtClean="0"/>
              <a:t>‹#›</a:t>
            </a:fld>
            <a:endParaRPr lang="en-IN"/>
          </a:p>
        </p:txBody>
      </p:sp>
    </p:spTree>
    <p:extLst>
      <p:ext uri="{BB962C8B-B14F-4D97-AF65-F5344CB8AC3E}">
        <p14:creationId xmlns:p14="http://schemas.microsoft.com/office/powerpoint/2010/main" val="2700901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700" y="5141973"/>
            <a:ext cx="11295258"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041" y="5262296"/>
            <a:ext cx="4908166" cy="689514"/>
          </a:xfrm>
        </p:spPr>
        <p:txBody>
          <a:bodyPr anchor="ctr"/>
          <a:lstStyle>
            <a:lvl1pPr algn="l">
              <a:defRPr sz="1999"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7699" y="601200"/>
            <a:ext cx="11289899" cy="4204800"/>
          </a:xfrm>
        </p:spPr>
        <p:txBody>
          <a:bodyPr anchor="ctr">
            <a:normAutofit/>
          </a:bodyPr>
          <a:lstStyle>
            <a:lvl1pPr>
              <a:defRPr sz="1999">
                <a:solidFill>
                  <a:schemeClr val="tx2"/>
                </a:solidFill>
              </a:defRPr>
            </a:lvl1pPr>
            <a:lvl2pPr>
              <a:defRPr sz="1799">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739329" y="5262297"/>
            <a:ext cx="5868458" cy="689515"/>
          </a:xfrm>
        </p:spPr>
        <p:txBody>
          <a:bodyPr anchor="ctr">
            <a:normAutofit/>
          </a:bodyPr>
          <a:lstStyle>
            <a:lvl1pPr marL="0" indent="0" algn="r">
              <a:buNone/>
              <a:defRPr sz="1100">
                <a:solidFill>
                  <a:schemeClr val="bg1"/>
                </a:solidFill>
              </a:defRPr>
            </a:lvl1pPr>
            <a:lvl2pPr marL="457063" indent="0">
              <a:buNone/>
              <a:defRPr sz="11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03F41C87-7AD9-4845-A077-840E4A0F3F06}" type="datetimeFigureOut">
              <a:rPr lang="en-US" smtClean="0"/>
              <a:t>1/29/2022</a:t>
            </a:fld>
            <a:endParaRPr lang="en-US"/>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r>
              <a:rPr lang="en-US"/>
              <a:t>Add a footer</a:t>
            </a:r>
            <a:endParaRPr lang="en-US" dirty="0"/>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2A013F82-EE5E-44EE-A61D-E31C6657F26F}" type="slidenum">
              <a:rPr lang="en-IN" smtClean="0"/>
              <a:t>‹#›</a:t>
            </a:fld>
            <a:endParaRPr lang="en-IN"/>
          </a:p>
        </p:txBody>
      </p:sp>
    </p:spTree>
    <p:extLst>
      <p:ext uri="{BB962C8B-B14F-4D97-AF65-F5344CB8AC3E}">
        <p14:creationId xmlns:p14="http://schemas.microsoft.com/office/powerpoint/2010/main" val="1134653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041" y="4693389"/>
            <a:ext cx="11026744" cy="566738"/>
          </a:xfrm>
        </p:spPr>
        <p:txBody>
          <a:bodyPr anchor="b">
            <a:normAutofit/>
          </a:bodyPr>
          <a:lstStyle>
            <a:lvl1pPr algn="l">
              <a:defRPr sz="2399"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701" y="599725"/>
            <a:ext cx="11287919" cy="3557252"/>
          </a:xfrm>
        </p:spPr>
        <p:txBody>
          <a:bodyPr anchor="t">
            <a:normAutofit/>
          </a:bodyPr>
          <a:lstStyle>
            <a:lvl1pPr marL="0" indent="0" algn="ctr">
              <a:buNone/>
              <a:defRPr sz="1600"/>
            </a:lvl1pPr>
            <a:lvl2pPr marL="457063" indent="0">
              <a:buNone/>
              <a:defRPr sz="1600"/>
            </a:lvl2pPr>
            <a:lvl3pPr marL="914126" indent="0">
              <a:buNone/>
              <a:defRPr sz="1600"/>
            </a:lvl3pPr>
            <a:lvl4pPr marL="1371189" indent="0">
              <a:buNone/>
              <a:defRPr sz="1600"/>
            </a:lvl4pPr>
            <a:lvl5pPr marL="1828251" indent="0">
              <a:buNone/>
              <a:defRPr sz="1600"/>
            </a:lvl5pPr>
            <a:lvl6pPr marL="2285314" indent="0">
              <a:buNone/>
              <a:defRPr sz="1600"/>
            </a:lvl6pPr>
            <a:lvl7pPr marL="2742377" indent="0">
              <a:buNone/>
              <a:defRPr sz="1600"/>
            </a:lvl7pPr>
            <a:lvl8pPr marL="3199440" indent="0">
              <a:buNone/>
              <a:defRPr sz="1600"/>
            </a:lvl8pPr>
            <a:lvl9pPr marL="3656503"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041" y="5260128"/>
            <a:ext cx="11026745" cy="598671"/>
          </a:xfrm>
        </p:spPr>
        <p:txBody>
          <a:bodyPr>
            <a:normAutofit/>
          </a:bodyPr>
          <a:lstStyle>
            <a:lvl1pPr marL="0" indent="0">
              <a:buNone/>
              <a:defRPr sz="1200"/>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1/29/2022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644148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041" y="705124"/>
            <a:ext cx="11026744"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041" y="2336003"/>
            <a:ext cx="11026744" cy="3522794"/>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3971" y="5956138"/>
            <a:ext cx="2844058" cy="365125"/>
          </a:xfrm>
          <a:prstGeom prst="rect">
            <a:avLst/>
          </a:prstGeom>
        </p:spPr>
        <p:txBody>
          <a:bodyPr vert="horz" lIns="91440" tIns="45720" rIns="91440" bIns="45720" rtlCol="0" anchor="ctr"/>
          <a:lstStyle>
            <a:lvl1pPr algn="r">
              <a:defRPr sz="900">
                <a:solidFill>
                  <a:schemeClr val="accent2"/>
                </a:solidFill>
              </a:defRPr>
            </a:lvl1pPr>
          </a:lstStyle>
          <a:p>
            <a:fld id="{03F41C87-7AD9-4845-A077-840E4A0F3F06}" type="datetimeFigureOut">
              <a:rPr lang="en-US" smtClean="0"/>
              <a:pPr/>
              <a:t>1/29/2022</a:t>
            </a:fld>
            <a:endParaRPr lang="en-US"/>
          </a:p>
        </p:txBody>
      </p:sp>
      <p:sp>
        <p:nvSpPr>
          <p:cNvPr id="5" name="Footer Placeholder 4"/>
          <p:cNvSpPr>
            <a:spLocks noGrp="1"/>
          </p:cNvSpPr>
          <p:nvPr>
            <p:ph type="ftr" sz="quarter" idx="3"/>
          </p:nvPr>
        </p:nvSpPr>
        <p:spPr>
          <a:xfrm>
            <a:off x="581040" y="5951812"/>
            <a:ext cx="6915409" cy="365125"/>
          </a:xfrm>
          <a:prstGeom prst="rect">
            <a:avLst/>
          </a:prstGeom>
        </p:spPr>
        <p:txBody>
          <a:bodyPr vert="horz" lIns="91440" tIns="45720" rIns="91440" bIns="45720" rtlCol="0" anchor="ctr"/>
          <a:lstStyle>
            <a:lvl1pPr algn="l">
              <a:defRPr sz="900" cap="all">
                <a:solidFill>
                  <a:schemeClr val="accent2"/>
                </a:solidFill>
              </a:defRPr>
            </a:lvl1pPr>
          </a:lstStyle>
          <a:p>
            <a:r>
              <a:rPr lang="en-US"/>
              <a:t>Add a footer</a:t>
            </a:r>
            <a:endParaRPr lang="en-US" dirty="0"/>
          </a:p>
        </p:txBody>
      </p:sp>
      <p:sp>
        <p:nvSpPr>
          <p:cNvPr id="6" name="Slide Number Placeholder 5"/>
          <p:cNvSpPr>
            <a:spLocks noGrp="1"/>
          </p:cNvSpPr>
          <p:nvPr>
            <p:ph type="sldNum" sz="quarter" idx="4"/>
          </p:nvPr>
        </p:nvSpPr>
        <p:spPr>
          <a:xfrm>
            <a:off x="10555550" y="5956138"/>
            <a:ext cx="1052236" cy="365125"/>
          </a:xfrm>
          <a:prstGeom prst="rect">
            <a:avLst/>
          </a:prstGeom>
        </p:spPr>
        <p:txBody>
          <a:bodyPr vert="horz" lIns="91440" tIns="45720" rIns="91440" bIns="45720" rtlCol="0" anchor="ctr"/>
          <a:lstStyle>
            <a:lvl1pPr algn="r">
              <a:defRPr sz="900">
                <a:solidFill>
                  <a:schemeClr val="accent2"/>
                </a:solidFill>
              </a:defRPr>
            </a:lvl1pPr>
          </a:lstStyle>
          <a:p>
            <a:fld id="{2A013F82-EE5E-44EE-A61D-E31C6657F26F}" type="slidenum">
              <a:rPr lang="en-US" smtClean="0"/>
              <a:pPr/>
              <a:t>‹#›</a:t>
            </a:fld>
            <a:endParaRPr lang="en-US"/>
          </a:p>
        </p:txBody>
      </p:sp>
      <p:sp>
        <p:nvSpPr>
          <p:cNvPr id="9" name="Rectangle 8"/>
          <p:cNvSpPr/>
          <p:nvPr/>
        </p:nvSpPr>
        <p:spPr>
          <a:xfrm>
            <a:off x="446418" y="457200"/>
            <a:ext cx="3702356"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0052" y="453643"/>
            <a:ext cx="3702356"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0725" y="457200"/>
            <a:ext cx="3702356"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2" name="TextBox 11">
            <a:extLst>
              <a:ext uri="{FF2B5EF4-FFF2-40B4-BE49-F238E27FC236}">
                <a16:creationId xmlns:a16="http://schemas.microsoft.com/office/drawing/2014/main" id="{8F2E076A-C248-4AE8-8E01-97B4813A56EA}"/>
              </a:ext>
            </a:extLst>
          </p:cNvPr>
          <p:cNvSpPr txBox="1"/>
          <p:nvPr userDrawn="1">
            <p:extLst>
              <p:ext uri="{1162E1C5-73C7-4A58-AE30-91384D911F3F}">
                <p184:classification xmlns:p184="http://schemas.microsoft.com/office/powerpoint/2018/4/main" val="ftr"/>
              </p:ext>
            </p:extLst>
          </p:nvPr>
        </p:nvSpPr>
        <p:spPr>
          <a:xfrm>
            <a:off x="0" y="6705600"/>
            <a:ext cx="338138" cy="152400"/>
          </a:xfrm>
          <a:prstGeom prst="rect">
            <a:avLst/>
          </a:prstGeom>
        </p:spPr>
        <p:txBody>
          <a:bodyPr horzOverflow="overflow" lIns="0" tIns="0" rIns="0" bIns="0">
            <a:spAutoFit/>
          </a:bodyPr>
          <a:lstStyle/>
          <a:p>
            <a:pPr algn="l"/>
            <a:r>
              <a:rPr lang="en-IN" sz="1000">
                <a:solidFill>
                  <a:srgbClr val="000000"/>
                </a:solidFill>
                <a:latin typeface="Calibri" panose="020F0502020204030204" pitchFamily="34" charset="0"/>
                <a:cs typeface="Calibri" panose="020F0502020204030204" pitchFamily="34" charset="0"/>
              </a:rPr>
              <a:t>Public</a:t>
            </a:r>
          </a:p>
        </p:txBody>
      </p:sp>
    </p:spTree>
    <p:extLst>
      <p:ext uri="{BB962C8B-B14F-4D97-AF65-F5344CB8AC3E}">
        <p14:creationId xmlns:p14="http://schemas.microsoft.com/office/powerpoint/2010/main" val="40903518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457063" rtl="0" eaLnBrk="1" latinLnBrk="0" hangingPunct="1">
        <a:spcBef>
          <a:spcPct val="0"/>
        </a:spcBef>
        <a:buNone/>
        <a:defRPr sz="2799"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5908" indent="-305908" algn="l" defTabSz="457063" rtl="0" eaLnBrk="1" latinLnBrk="0" hangingPunct="1">
        <a:spcBef>
          <a:spcPct val="20000"/>
        </a:spcBef>
        <a:spcAft>
          <a:spcPts val="600"/>
        </a:spcAft>
        <a:buClr>
          <a:schemeClr val="accent2"/>
        </a:buClr>
        <a:buSzPct val="92000"/>
        <a:buFont typeface="Wingdings 2" panose="05020102010507070707" pitchFamily="18" charset="2"/>
        <a:buChar char=""/>
        <a:defRPr sz="1799" kern="1200">
          <a:solidFill>
            <a:schemeClr val="tx2"/>
          </a:solidFill>
          <a:latin typeface="+mn-lt"/>
          <a:ea typeface="+mn-ea"/>
          <a:cs typeface="+mn-cs"/>
        </a:defRPr>
      </a:lvl1pPr>
      <a:lvl2pPr marL="629811" indent="-305908" algn="l" defTabSz="457063"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899730" indent="-269919" algn="l" defTabSz="457063"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1627" indent="-233930" algn="l" defTabSz="457063"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1519" indent="-233930" algn="l" defTabSz="457063"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899430" indent="-228531" algn="l" defTabSz="457063"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199340" indent="-228531" algn="l" defTabSz="457063"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499250" indent="-228531" algn="l" defTabSz="457063"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799160" indent="-228531" algn="l" defTabSz="457063"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063" rtl="0" eaLnBrk="1" latinLnBrk="0" hangingPunct="1">
        <a:defRPr sz="1799" kern="1200">
          <a:solidFill>
            <a:schemeClr val="tx1"/>
          </a:solidFill>
          <a:latin typeface="+mn-lt"/>
          <a:ea typeface="+mn-ea"/>
          <a:cs typeface="+mn-cs"/>
        </a:defRPr>
      </a:lvl1pPr>
      <a:lvl2pPr marL="457063" algn="l" defTabSz="457063" rtl="0" eaLnBrk="1" latinLnBrk="0" hangingPunct="1">
        <a:defRPr sz="1799" kern="1200">
          <a:solidFill>
            <a:schemeClr val="tx1"/>
          </a:solidFill>
          <a:latin typeface="+mn-lt"/>
          <a:ea typeface="+mn-ea"/>
          <a:cs typeface="+mn-cs"/>
        </a:defRPr>
      </a:lvl2pPr>
      <a:lvl3pPr marL="914126" algn="l" defTabSz="457063" rtl="0" eaLnBrk="1" latinLnBrk="0" hangingPunct="1">
        <a:defRPr sz="1799" kern="1200">
          <a:solidFill>
            <a:schemeClr val="tx1"/>
          </a:solidFill>
          <a:latin typeface="+mn-lt"/>
          <a:ea typeface="+mn-ea"/>
          <a:cs typeface="+mn-cs"/>
        </a:defRPr>
      </a:lvl3pPr>
      <a:lvl4pPr marL="1371189" algn="l" defTabSz="457063" rtl="0" eaLnBrk="1" latinLnBrk="0" hangingPunct="1">
        <a:defRPr sz="1799" kern="1200">
          <a:solidFill>
            <a:schemeClr val="tx1"/>
          </a:solidFill>
          <a:latin typeface="+mn-lt"/>
          <a:ea typeface="+mn-ea"/>
          <a:cs typeface="+mn-cs"/>
        </a:defRPr>
      </a:lvl4pPr>
      <a:lvl5pPr marL="1828251" algn="l" defTabSz="457063" rtl="0" eaLnBrk="1" latinLnBrk="0" hangingPunct="1">
        <a:defRPr sz="1799" kern="1200">
          <a:solidFill>
            <a:schemeClr val="tx1"/>
          </a:solidFill>
          <a:latin typeface="+mn-lt"/>
          <a:ea typeface="+mn-ea"/>
          <a:cs typeface="+mn-cs"/>
        </a:defRPr>
      </a:lvl5pPr>
      <a:lvl6pPr marL="2285314" algn="l" defTabSz="457063" rtl="0" eaLnBrk="1" latinLnBrk="0" hangingPunct="1">
        <a:defRPr sz="1799" kern="1200">
          <a:solidFill>
            <a:schemeClr val="tx1"/>
          </a:solidFill>
          <a:latin typeface="+mn-lt"/>
          <a:ea typeface="+mn-ea"/>
          <a:cs typeface="+mn-cs"/>
        </a:defRPr>
      </a:lvl6pPr>
      <a:lvl7pPr marL="2742377" algn="l" defTabSz="457063" rtl="0" eaLnBrk="1" latinLnBrk="0" hangingPunct="1">
        <a:defRPr sz="1799" kern="1200">
          <a:solidFill>
            <a:schemeClr val="tx1"/>
          </a:solidFill>
          <a:latin typeface="+mn-lt"/>
          <a:ea typeface="+mn-ea"/>
          <a:cs typeface="+mn-cs"/>
        </a:defRPr>
      </a:lvl7pPr>
      <a:lvl8pPr marL="3199440" algn="l" defTabSz="457063" rtl="0" eaLnBrk="1" latinLnBrk="0" hangingPunct="1">
        <a:defRPr sz="1799" kern="1200">
          <a:solidFill>
            <a:schemeClr val="tx1"/>
          </a:solidFill>
          <a:latin typeface="+mn-lt"/>
          <a:ea typeface="+mn-ea"/>
          <a:cs typeface="+mn-cs"/>
        </a:defRPr>
      </a:lvl8pPr>
      <a:lvl9pPr marL="3656503" algn="l" defTabSz="457063" rtl="0" eaLnBrk="1" latinLnBrk="0" hangingPunct="1">
        <a:defRPr sz="17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7">
            <a:extLst>
              <a:ext uri="{FF2B5EF4-FFF2-40B4-BE49-F238E27FC236}">
                <a16:creationId xmlns:a16="http://schemas.microsoft.com/office/drawing/2014/main" id="{B373F125-DEF3-41D6-9918-AB21A2ACC3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9">
            <a:extLst>
              <a:ext uri="{FF2B5EF4-FFF2-40B4-BE49-F238E27FC236}">
                <a16:creationId xmlns:a16="http://schemas.microsoft.com/office/drawing/2014/main" id="{71E9F226-EB6E-48C9-ADDA-636DE4BF4E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53" y="485678"/>
            <a:ext cx="4173656" cy="58887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BF517EC-B645-4388-B183-6F3AD62BC6FE}"/>
              </a:ext>
            </a:extLst>
          </p:cNvPr>
          <p:cNvSpPr>
            <a:spLocks noGrp="1"/>
          </p:cNvSpPr>
          <p:nvPr>
            <p:ph type="title"/>
          </p:nvPr>
        </p:nvSpPr>
        <p:spPr>
          <a:xfrm>
            <a:off x="958907" y="1113765"/>
            <a:ext cx="3268897" cy="2531260"/>
          </a:xfrm>
        </p:spPr>
        <p:txBody>
          <a:bodyPr anchor="ctr">
            <a:normAutofit/>
          </a:bodyPr>
          <a:lstStyle/>
          <a:p>
            <a:r>
              <a:rPr lang="en-IN" sz="3200" dirty="0">
                <a:solidFill>
                  <a:srgbClr val="FFFFFF"/>
                </a:solidFill>
              </a:rPr>
              <a:t>Flight price Prediction Project</a:t>
            </a:r>
          </a:p>
        </p:txBody>
      </p:sp>
      <p:pic>
        <p:nvPicPr>
          <p:cNvPr id="6" name="Content Placeholder 5" descr="Graphical user interface, application&#10;&#10;Description automatically generated">
            <a:extLst>
              <a:ext uri="{FF2B5EF4-FFF2-40B4-BE49-F238E27FC236}">
                <a16:creationId xmlns:a16="http://schemas.microsoft.com/office/drawing/2014/main" id="{E2490CB5-8097-49BD-9AEE-E05F23422C9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154613" y="646113"/>
            <a:ext cx="6107112" cy="5303167"/>
          </a:xfrm>
        </p:spPr>
      </p:pic>
      <p:sp>
        <p:nvSpPr>
          <p:cNvPr id="4" name="TextBox 3">
            <a:extLst>
              <a:ext uri="{FF2B5EF4-FFF2-40B4-BE49-F238E27FC236}">
                <a16:creationId xmlns:a16="http://schemas.microsoft.com/office/drawing/2014/main" id="{5FFD47DE-7141-4BDD-9C74-63F5FC5F3748}"/>
              </a:ext>
            </a:extLst>
          </p:cNvPr>
          <p:cNvSpPr txBox="1"/>
          <p:nvPr/>
        </p:nvSpPr>
        <p:spPr>
          <a:xfrm>
            <a:off x="1065213" y="3861048"/>
            <a:ext cx="3012975" cy="1200329"/>
          </a:xfrm>
          <a:prstGeom prst="rect">
            <a:avLst/>
          </a:prstGeom>
          <a:noFill/>
        </p:spPr>
        <p:txBody>
          <a:bodyPr wrap="square" rtlCol="0">
            <a:spAutoFit/>
          </a:bodyPr>
          <a:lstStyle/>
          <a:p>
            <a:r>
              <a:rPr lang="en-IN" dirty="0">
                <a:solidFill>
                  <a:schemeClr val="bg1"/>
                </a:solidFill>
              </a:rPr>
              <a:t>PRESENTED BY:</a:t>
            </a:r>
          </a:p>
          <a:p>
            <a:endParaRPr lang="en-IN" dirty="0">
              <a:solidFill>
                <a:schemeClr val="bg1"/>
              </a:solidFill>
            </a:endParaRPr>
          </a:p>
          <a:p>
            <a:r>
              <a:rPr lang="en-IN" dirty="0">
                <a:solidFill>
                  <a:schemeClr val="bg1"/>
                </a:solidFill>
              </a:rPr>
              <a:t>NIKITA PATRA</a:t>
            </a:r>
          </a:p>
          <a:p>
            <a:r>
              <a:rPr lang="en-IN" dirty="0">
                <a:solidFill>
                  <a:schemeClr val="bg1"/>
                </a:solidFill>
              </a:rPr>
              <a:t>1832</a:t>
            </a:r>
          </a:p>
        </p:txBody>
      </p:sp>
    </p:spTree>
    <p:extLst>
      <p:ext uri="{BB962C8B-B14F-4D97-AF65-F5344CB8AC3E}">
        <p14:creationId xmlns:p14="http://schemas.microsoft.com/office/powerpoint/2010/main" val="1083237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AB6F3E-917E-4390-8E4E-D52E55B22909}"/>
              </a:ext>
            </a:extLst>
          </p:cNvPr>
          <p:cNvSpPr>
            <a:spLocks noGrp="1"/>
          </p:cNvSpPr>
          <p:nvPr>
            <p:ph type="title"/>
          </p:nvPr>
        </p:nvSpPr>
        <p:spPr>
          <a:xfrm>
            <a:off x="1179513" y="214150"/>
            <a:ext cx="9829799" cy="1368152"/>
          </a:xfrm>
        </p:spPr>
        <p:txBody>
          <a:bodyPr>
            <a:normAutofit/>
          </a:bodyPr>
          <a:lstStyle/>
          <a:p>
            <a:r>
              <a:rPr lang="en-IN" dirty="0"/>
              <a:t>Univariate Vizualization of Categorical columns:</a:t>
            </a:r>
          </a:p>
        </p:txBody>
      </p:sp>
      <p:pic>
        <p:nvPicPr>
          <p:cNvPr id="13" name="Content Placeholder 12">
            <a:extLst>
              <a:ext uri="{FF2B5EF4-FFF2-40B4-BE49-F238E27FC236}">
                <a16:creationId xmlns:a16="http://schemas.microsoft.com/office/drawing/2014/main" id="{67779590-E592-43B2-A888-E894C049AFB4}"/>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1179512" y="2636912"/>
            <a:ext cx="9829800" cy="3252238"/>
          </a:xfrm>
          <a:prstGeom prst="rect">
            <a:avLst/>
          </a:prstGeom>
          <a:noFill/>
          <a:ln>
            <a:noFill/>
          </a:ln>
        </p:spPr>
      </p:pic>
    </p:spTree>
    <p:extLst>
      <p:ext uri="{BB962C8B-B14F-4D97-AF65-F5344CB8AC3E}">
        <p14:creationId xmlns:p14="http://schemas.microsoft.com/office/powerpoint/2010/main" val="1102605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1B4AA-9FBD-415C-BA6D-654E3C233E45}"/>
              </a:ext>
            </a:extLst>
          </p:cNvPr>
          <p:cNvSpPr>
            <a:spLocks noGrp="1"/>
          </p:cNvSpPr>
          <p:nvPr>
            <p:ph type="title"/>
          </p:nvPr>
        </p:nvSpPr>
        <p:spPr>
          <a:xfrm>
            <a:off x="981844" y="1124744"/>
            <a:ext cx="9829799" cy="576064"/>
          </a:xfrm>
        </p:spPr>
        <p:txBody>
          <a:bodyPr>
            <a:normAutofit/>
          </a:bodyPr>
          <a:lstStyle/>
          <a:p>
            <a:r>
              <a:rPr lang="en-IN" dirty="0"/>
              <a:t>Observations:</a:t>
            </a:r>
          </a:p>
        </p:txBody>
      </p:sp>
      <p:sp>
        <p:nvSpPr>
          <p:cNvPr id="3" name="Content Placeholder 2">
            <a:extLst>
              <a:ext uri="{FF2B5EF4-FFF2-40B4-BE49-F238E27FC236}">
                <a16:creationId xmlns:a16="http://schemas.microsoft.com/office/drawing/2014/main" id="{52FEEF28-260D-4FEE-96CD-90DDFCE6B64A}"/>
              </a:ext>
            </a:extLst>
          </p:cNvPr>
          <p:cNvSpPr>
            <a:spLocks noGrp="1"/>
          </p:cNvSpPr>
          <p:nvPr>
            <p:ph idx="1"/>
          </p:nvPr>
        </p:nvSpPr>
        <p:spPr>
          <a:xfrm>
            <a:off x="909836" y="1556792"/>
            <a:ext cx="9829799" cy="4968552"/>
          </a:xfrm>
        </p:spPr>
        <p:txBody>
          <a:bodyPr>
            <a:noAutofit/>
          </a:bodyPr>
          <a:lstStyle/>
          <a:p>
            <a:pPr marL="0" lvl="0" indent="0">
              <a:lnSpc>
                <a:spcPct val="107000"/>
              </a:lnSpc>
              <a:spcAft>
                <a:spcPts val="800"/>
              </a:spcAft>
              <a:buNone/>
            </a:pPr>
            <a:r>
              <a:rPr lang="en-IN" sz="1800" b="1" u="sng"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Univariate numerical columns:</a:t>
            </a:r>
          </a:p>
          <a:p>
            <a:pPr marL="342900" lvl="0" indent="-342900">
              <a:lnSpc>
                <a:spcPct val="107000"/>
              </a:lnSpc>
              <a:spcAft>
                <a:spcPts val="800"/>
              </a:spcAft>
              <a:buFont typeface="Wingdings" panose="05000000000000000000" pitchFamily="2" charset="2"/>
              <a:buChar char=""/>
            </a:pPr>
            <a:r>
              <a:rPr lang="en-IN" sz="1800" dirty="0">
                <a:solidFill>
                  <a:srgbClr val="000000"/>
                </a:solidFill>
                <a:effectLst/>
                <a:latin typeface="Century" panose="02040604050505020304" pitchFamily="18" charset="0"/>
                <a:ea typeface="Calibri" panose="020F0502020204030204" pitchFamily="34" charset="0"/>
                <a:cs typeface="Calibri" panose="020F0502020204030204" pitchFamily="34" charset="0"/>
              </a:rPr>
              <a:t>There is no skewness in any of the numerical columns. </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a:p>
            <a:pPr marL="0" lvl="0" indent="0">
              <a:lnSpc>
                <a:spcPct val="107000"/>
              </a:lnSpc>
              <a:spcAft>
                <a:spcPts val="800"/>
              </a:spcAft>
              <a:buNone/>
            </a:pPr>
            <a:r>
              <a:rPr lang="en-IN" sz="1800" b="1" u="sng" dirty="0">
                <a:solidFill>
                  <a:srgbClr val="000000"/>
                </a:solidFill>
                <a:effectLst/>
                <a:latin typeface="Century" panose="02040604050505020304" pitchFamily="18" charset="0"/>
                <a:ea typeface="Times New Roman" panose="02020603050405020304" pitchFamily="18" charset="0"/>
                <a:cs typeface="Times New Roman" panose="02020603050405020304" pitchFamily="18" charset="0"/>
              </a:rPr>
              <a:t>Univariate categorical columns:</a:t>
            </a:r>
          </a:p>
          <a:p>
            <a:pPr marL="342900" lvl="0" indent="-342900">
              <a:lnSpc>
                <a:spcPct val="107000"/>
              </a:lnSpc>
              <a:buFont typeface="Wingdings" panose="05000000000000000000" pitchFamily="2" charset="2"/>
              <a:buChar char=""/>
            </a:pP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Indigo has maximum count which means most of the passengers preferred Indigo for there travelling.</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buFont typeface="Wingdings" panose="05000000000000000000" pitchFamily="2" charset="2"/>
              <a:buChar char=""/>
            </a:pP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New Delhi has maximum count for source which means maximum passengers are choosing New Delhi as there source.</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Wingdings" panose="05000000000000000000" pitchFamily="2" charset="2"/>
              <a:buChar char=""/>
            </a:pP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New Delhi has maximum count for Destination which means maximum passengers are choosing New Delhi as there Destination.</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5230787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264913-0370-47D2-A90C-BA384B9DBA8D}"/>
              </a:ext>
            </a:extLst>
          </p:cNvPr>
          <p:cNvSpPr>
            <a:spLocks noGrp="1"/>
          </p:cNvSpPr>
          <p:nvPr>
            <p:ph type="title"/>
          </p:nvPr>
        </p:nvSpPr>
        <p:spPr>
          <a:xfrm>
            <a:off x="1341885" y="728649"/>
            <a:ext cx="9829799" cy="576064"/>
          </a:xfrm>
        </p:spPr>
        <p:txBody>
          <a:bodyPr>
            <a:normAutofit/>
          </a:bodyPr>
          <a:lstStyle/>
          <a:p>
            <a:r>
              <a:rPr lang="en-IN" dirty="0"/>
              <a:t>Bivariate Vizualization of numerical columns:</a:t>
            </a:r>
          </a:p>
        </p:txBody>
      </p:sp>
      <p:pic>
        <p:nvPicPr>
          <p:cNvPr id="4" name="Picture 3">
            <a:extLst>
              <a:ext uri="{FF2B5EF4-FFF2-40B4-BE49-F238E27FC236}">
                <a16:creationId xmlns:a16="http://schemas.microsoft.com/office/drawing/2014/main" id="{835A4D71-7436-4C5E-9B1E-C36FDDCAB1B0}"/>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1804" y="1211182"/>
            <a:ext cx="10225136" cy="5666088"/>
          </a:xfrm>
          <a:prstGeom prst="rect">
            <a:avLst/>
          </a:prstGeom>
          <a:noFill/>
          <a:ln>
            <a:noFill/>
          </a:ln>
        </p:spPr>
      </p:pic>
    </p:spTree>
    <p:extLst>
      <p:ext uri="{BB962C8B-B14F-4D97-AF65-F5344CB8AC3E}">
        <p14:creationId xmlns:p14="http://schemas.microsoft.com/office/powerpoint/2010/main" val="3859129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74C0A3-BAB5-4DD2-BAF8-EEF19DFE7F60}"/>
              </a:ext>
            </a:extLst>
          </p:cNvPr>
          <p:cNvSpPr>
            <a:spLocks noGrp="1"/>
          </p:cNvSpPr>
          <p:nvPr>
            <p:ph type="title"/>
          </p:nvPr>
        </p:nvSpPr>
        <p:spPr>
          <a:xfrm>
            <a:off x="1065213" y="890467"/>
            <a:ext cx="9829799" cy="720080"/>
          </a:xfrm>
        </p:spPr>
        <p:txBody>
          <a:bodyPr/>
          <a:lstStyle/>
          <a:p>
            <a:r>
              <a:rPr lang="en-IN" dirty="0"/>
              <a:t>Observations:</a:t>
            </a:r>
          </a:p>
        </p:txBody>
      </p:sp>
      <p:sp>
        <p:nvSpPr>
          <p:cNvPr id="3" name="Content Placeholder 2">
            <a:extLst>
              <a:ext uri="{FF2B5EF4-FFF2-40B4-BE49-F238E27FC236}">
                <a16:creationId xmlns:a16="http://schemas.microsoft.com/office/drawing/2014/main" id="{39529656-B76D-4F80-A0AE-70635CACF0DD}"/>
              </a:ext>
            </a:extLst>
          </p:cNvPr>
          <p:cNvSpPr>
            <a:spLocks noGrp="1"/>
          </p:cNvSpPr>
          <p:nvPr>
            <p:ph idx="1"/>
          </p:nvPr>
        </p:nvSpPr>
        <p:spPr>
          <a:xfrm>
            <a:off x="909836" y="1634178"/>
            <a:ext cx="9829799" cy="4896544"/>
          </a:xfrm>
        </p:spPr>
        <p:txBody>
          <a:bodyPr>
            <a:normAutofit/>
          </a:bodyPr>
          <a:lstStyle/>
          <a:p>
            <a:pPr marL="342900" lvl="0" indent="-342900">
              <a:lnSpc>
                <a:spcPct val="107000"/>
              </a:lnSpc>
              <a:spcAft>
                <a:spcPts val="800"/>
              </a:spcAft>
              <a:buFont typeface="Wingdings" panose="05000000000000000000" pitchFamily="2" charset="2"/>
              <a:buChar char=""/>
            </a:pP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Flights with 2 stops costs more price compared to other flights.</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Wingdings" panose="05000000000000000000" pitchFamily="2" charset="2"/>
              <a:buChar char=""/>
            </a:pP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In all the dates the price is almost same.</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Wingdings" panose="05000000000000000000" pitchFamily="2" charset="2"/>
              <a:buChar char=""/>
            </a:pP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At 2PM departure time of every day the flight Prices are high so it looks good to book flights rather than this departure time.</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Wingdings" panose="05000000000000000000" pitchFamily="2" charset="2"/>
              <a:buChar char=""/>
            </a:pP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And Departure minute has less relation with target Price.</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Wingdings" panose="05000000000000000000" pitchFamily="2" charset="2"/>
              <a:buChar char=""/>
            </a:pP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At 7AM to 1PM Arrival time of every day the flight Prices are high so it looks good to book flights rather than this arrival time.</a:t>
            </a:r>
            <a:endParaRPr lang="en-IN" sz="1800" dirty="0">
              <a:latin typeface="Century" panose="02040604050505020304" pitchFamily="18" charset="0"/>
              <a:ea typeface="Times New Roman" panose="02020603050405020304" pitchFamily="18" charset="0"/>
              <a:cs typeface="Times New Roman" panose="02020603050405020304" pitchFamily="18" charset="0"/>
            </a:endParaRPr>
          </a:p>
          <a:p>
            <a:pPr marL="342900" lvl="0" indent="-342900">
              <a:lnSpc>
                <a:spcPct val="107000"/>
              </a:lnSpc>
              <a:spcAft>
                <a:spcPts val="800"/>
              </a:spcAft>
              <a:buFont typeface="Wingdings" panose="05000000000000000000" pitchFamily="2" charset="2"/>
              <a:buChar char=""/>
            </a:pPr>
            <a:r>
              <a:rPr lang="en-IN" sz="1800" dirty="0">
                <a:solidFill>
                  <a:srgbClr val="000000"/>
                </a:solidFill>
                <a:effectLst/>
                <a:latin typeface="Century" panose="02040604050505020304" pitchFamily="18" charset="0"/>
                <a:ea typeface="Times New Roman" panose="02020603050405020304" pitchFamily="18" charset="0"/>
              </a:rPr>
              <a:t>And Arrival minute has less relation with target Price.</a:t>
            </a:r>
            <a:endParaRPr lang="en-IN" dirty="0">
              <a:latin typeface="Century" panose="02040604050505020304" pitchFamily="18" charset="0"/>
            </a:endParaRPr>
          </a:p>
        </p:txBody>
      </p:sp>
    </p:spTree>
    <p:extLst>
      <p:ext uri="{BB962C8B-B14F-4D97-AF65-F5344CB8AC3E}">
        <p14:creationId xmlns:p14="http://schemas.microsoft.com/office/powerpoint/2010/main" val="172442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F42FC9-25D4-4FFE-8271-E7C5AF3DE60D}"/>
              </a:ext>
            </a:extLst>
          </p:cNvPr>
          <p:cNvSpPr>
            <a:spLocks noGrp="1"/>
          </p:cNvSpPr>
          <p:nvPr>
            <p:ph type="title"/>
          </p:nvPr>
        </p:nvSpPr>
        <p:spPr>
          <a:xfrm>
            <a:off x="1179513" y="548680"/>
            <a:ext cx="9829799" cy="836712"/>
          </a:xfrm>
        </p:spPr>
        <p:txBody>
          <a:bodyPr>
            <a:normAutofit/>
          </a:bodyPr>
          <a:lstStyle/>
          <a:p>
            <a:r>
              <a:rPr lang="en-IN" dirty="0"/>
              <a:t>Bivariate Vizualization of categorical columns:</a:t>
            </a:r>
          </a:p>
        </p:txBody>
      </p:sp>
      <p:pic>
        <p:nvPicPr>
          <p:cNvPr id="4" name="Picture 3">
            <a:extLst>
              <a:ext uri="{FF2B5EF4-FFF2-40B4-BE49-F238E27FC236}">
                <a16:creationId xmlns:a16="http://schemas.microsoft.com/office/drawing/2014/main" id="{5EBBE020-F5EA-4846-87A9-F6716DFCF5C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93812" y="1484784"/>
            <a:ext cx="9937104" cy="5276056"/>
          </a:xfrm>
          <a:prstGeom prst="rect">
            <a:avLst/>
          </a:prstGeom>
          <a:noFill/>
          <a:ln>
            <a:noFill/>
          </a:ln>
        </p:spPr>
      </p:pic>
    </p:spTree>
    <p:extLst>
      <p:ext uri="{BB962C8B-B14F-4D97-AF65-F5344CB8AC3E}">
        <p14:creationId xmlns:p14="http://schemas.microsoft.com/office/powerpoint/2010/main" val="3205217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BD4CD8-0485-4A19-8CF1-1C698440F340}"/>
              </a:ext>
            </a:extLst>
          </p:cNvPr>
          <p:cNvSpPr>
            <a:spLocks noGrp="1"/>
          </p:cNvSpPr>
          <p:nvPr>
            <p:ph type="title"/>
          </p:nvPr>
        </p:nvSpPr>
        <p:spPr>
          <a:xfrm>
            <a:off x="1522413" y="381000"/>
            <a:ext cx="9829799" cy="1319808"/>
          </a:xfrm>
        </p:spPr>
        <p:txBody>
          <a:bodyPr/>
          <a:lstStyle/>
          <a:p>
            <a:r>
              <a:rPr lang="en-IN" dirty="0"/>
              <a:t>Observations:</a:t>
            </a:r>
          </a:p>
        </p:txBody>
      </p:sp>
      <p:sp>
        <p:nvSpPr>
          <p:cNvPr id="3" name="Content Placeholder 2">
            <a:extLst>
              <a:ext uri="{FF2B5EF4-FFF2-40B4-BE49-F238E27FC236}">
                <a16:creationId xmlns:a16="http://schemas.microsoft.com/office/drawing/2014/main" id="{A21E2693-E00F-40F3-83EA-635F34C69079}"/>
              </a:ext>
            </a:extLst>
          </p:cNvPr>
          <p:cNvSpPr>
            <a:spLocks noGrp="1"/>
          </p:cNvSpPr>
          <p:nvPr>
            <p:ph idx="1"/>
          </p:nvPr>
        </p:nvSpPr>
        <p:spPr>
          <a:xfrm>
            <a:off x="1197868" y="1484784"/>
            <a:ext cx="10729192" cy="5157192"/>
          </a:xfrm>
        </p:spPr>
        <p:txBody>
          <a:bodyPr>
            <a:noAutofit/>
          </a:bodyPr>
          <a:lstStyle/>
          <a:p>
            <a:pPr marL="342900" lvl="0" indent="-342900">
              <a:lnSpc>
                <a:spcPct val="107000"/>
              </a:lnSpc>
              <a:spcAft>
                <a:spcPts val="800"/>
              </a:spcAft>
              <a:buFont typeface="Wingdings" panose="05000000000000000000" pitchFamily="2" charset="2"/>
              <a:buChar char=""/>
            </a:pP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For Multiple Airlines the Price is high compared to other Airlines.</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Wingdings" panose="05000000000000000000" pitchFamily="2" charset="2"/>
              <a:buChar char=""/>
            </a:pP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Taking Tirupati as Source costs highest Price Compared to other Source points.</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Wingdings" panose="05000000000000000000" pitchFamily="2" charset="2"/>
              <a:buChar char=""/>
            </a:pP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Taking Tirupati as Destination costs highest Price Compared to other Destination points.</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2521365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7EECC-136F-400D-9931-ADFE6E3C31DE}"/>
              </a:ext>
            </a:extLst>
          </p:cNvPr>
          <p:cNvSpPr>
            <a:spLocks noGrp="1"/>
          </p:cNvSpPr>
          <p:nvPr>
            <p:ph type="title"/>
          </p:nvPr>
        </p:nvSpPr>
        <p:spPr/>
        <p:txBody>
          <a:bodyPr/>
          <a:lstStyle/>
          <a:p>
            <a:r>
              <a:rPr lang="en-IN" dirty="0"/>
              <a:t>Analysis:</a:t>
            </a:r>
          </a:p>
        </p:txBody>
      </p:sp>
      <p:sp>
        <p:nvSpPr>
          <p:cNvPr id="3" name="Content Placeholder 2">
            <a:extLst>
              <a:ext uri="{FF2B5EF4-FFF2-40B4-BE49-F238E27FC236}">
                <a16:creationId xmlns:a16="http://schemas.microsoft.com/office/drawing/2014/main" id="{E4B3A8C0-A406-4DA4-8E8C-E4E8E163BC22}"/>
              </a:ext>
            </a:extLst>
          </p:cNvPr>
          <p:cNvSpPr>
            <a:spLocks noGrp="1"/>
          </p:cNvSpPr>
          <p:nvPr>
            <p:ph idx="1"/>
          </p:nvPr>
        </p:nvSpPr>
        <p:spPr/>
        <p:txBody>
          <a:bodyPr>
            <a:normAutofit/>
          </a:bodyPr>
          <a:lstStyle/>
          <a:p>
            <a:pPr marL="342900" lvl="0" indent="-342900">
              <a:lnSpc>
                <a:spcPct val="107000"/>
              </a:lnSpc>
              <a:buFont typeface="Wingdings" panose="05000000000000000000" pitchFamily="2" charset="2"/>
              <a:buChar char=""/>
            </a:pPr>
            <a:r>
              <a:rPr lang="en-IN" sz="2000" dirty="0">
                <a:latin typeface="Century" panose="02040604050505020304" pitchFamily="18" charset="0"/>
              </a:rPr>
              <a:t>I have used </a:t>
            </a:r>
            <a:r>
              <a:rPr lang="en-IN" sz="2000" dirty="0" err="1">
                <a:latin typeface="Century" panose="02040604050505020304" pitchFamily="18" charset="0"/>
              </a:rPr>
              <a:t>dist</a:t>
            </a:r>
            <a:r>
              <a:rPr lang="en-IN" sz="2000" dirty="0">
                <a:latin typeface="Century" panose="02040604050505020304" pitchFamily="18" charset="0"/>
              </a:rPr>
              <a:t> plot to check the skewness in numerical columns. </a:t>
            </a:r>
          </a:p>
          <a:p>
            <a:pPr marL="342900" lvl="0" indent="-342900">
              <a:lnSpc>
                <a:spcPct val="107000"/>
              </a:lnSpc>
              <a:buFont typeface="Wingdings" panose="05000000000000000000" pitchFamily="2" charset="2"/>
              <a:buChar char=""/>
            </a:pPr>
            <a:r>
              <a:rPr lang="en-IN" sz="2000" dirty="0">
                <a:effectLst/>
                <a:latin typeface="Century" panose="02040604050505020304" pitchFamily="18" charset="0"/>
                <a:ea typeface="Calibri" panose="020F0502020204030204" pitchFamily="34" charset="0"/>
                <a:cs typeface="Times New Roman" panose="02020603050405020304" pitchFamily="18" charset="0"/>
              </a:rPr>
              <a:t>I have used bar plot for each of categorical feature that shows the relation with the median </a:t>
            </a:r>
            <a:r>
              <a:rPr lang="en-IN" sz="2000" dirty="0">
                <a:latin typeface="Century" panose="02040604050505020304" pitchFamily="18" charset="0"/>
                <a:ea typeface="Calibri" panose="020F0502020204030204" pitchFamily="34" charset="0"/>
                <a:cs typeface="Times New Roman" panose="02020603050405020304" pitchFamily="18" charset="0"/>
              </a:rPr>
              <a:t>flight</a:t>
            </a:r>
            <a:r>
              <a:rPr lang="en-IN" sz="2000" dirty="0">
                <a:effectLst/>
                <a:latin typeface="Century" panose="02040604050505020304" pitchFamily="18" charset="0"/>
                <a:ea typeface="Calibri" panose="020F0502020204030204" pitchFamily="34" charset="0"/>
                <a:cs typeface="Times New Roman" panose="02020603050405020304" pitchFamily="18" charset="0"/>
              </a:rPr>
              <a:t> price for all the sub categories in each categorical feature. </a:t>
            </a:r>
          </a:p>
          <a:p>
            <a:pPr marL="342900" lvl="0" indent="-342900">
              <a:lnSpc>
                <a:spcPct val="107000"/>
              </a:lnSpc>
              <a:spcAft>
                <a:spcPts val="800"/>
              </a:spcAft>
              <a:buFont typeface="Wingdings" panose="05000000000000000000" pitchFamily="2" charset="2"/>
              <a:buChar char=""/>
            </a:pPr>
            <a:r>
              <a:rPr lang="en-IN" sz="2000" dirty="0">
                <a:effectLst/>
                <a:latin typeface="Century" panose="02040604050505020304" pitchFamily="18" charset="0"/>
                <a:ea typeface="Calibri" panose="020F0502020204030204" pitchFamily="34" charset="0"/>
                <a:cs typeface="Times New Roman" panose="02020603050405020304" pitchFamily="18" charset="0"/>
              </a:rPr>
              <a:t>And also for continuous numerical variables I have used strip to show the relationship between continuous numerical variable and target variable.</a:t>
            </a:r>
          </a:p>
          <a:p>
            <a:pPr marL="342900" lvl="0" indent="-342900">
              <a:lnSpc>
                <a:spcPct val="107000"/>
              </a:lnSpc>
              <a:spcAft>
                <a:spcPts val="800"/>
              </a:spcAft>
              <a:buFont typeface="Wingdings" panose="05000000000000000000" pitchFamily="2" charset="2"/>
              <a:buChar char=""/>
            </a:pPr>
            <a:r>
              <a:rPr lang="en-IN" sz="2000" dirty="0">
                <a:effectLst/>
                <a:latin typeface="Century" panose="02040604050505020304" pitchFamily="18" charset="0"/>
                <a:ea typeface="Calibri" panose="020F0502020204030204" pitchFamily="34" charset="0"/>
                <a:cs typeface="Times New Roman" panose="02020603050405020304" pitchFamily="18" charset="0"/>
              </a:rPr>
              <a:t>I found that there is a linear relationship between continuous numerical variable and Flight</a:t>
            </a:r>
            <a:r>
              <a:rPr lang="en-IN" sz="2000" dirty="0">
                <a:latin typeface="Century" panose="02040604050505020304" pitchFamily="18" charset="0"/>
                <a:ea typeface="Calibri" panose="020F0502020204030204" pitchFamily="34" charset="0"/>
                <a:cs typeface="Times New Roman" panose="02020603050405020304" pitchFamily="18" charset="0"/>
              </a:rPr>
              <a:t> </a:t>
            </a:r>
            <a:r>
              <a:rPr lang="en-IN" sz="2000" dirty="0">
                <a:effectLst/>
                <a:latin typeface="Century" panose="02040604050505020304" pitchFamily="18" charset="0"/>
                <a:ea typeface="Calibri" panose="020F0502020204030204" pitchFamily="34" charset="0"/>
                <a:cs typeface="Times New Roman" panose="02020603050405020304" pitchFamily="18" charset="0"/>
              </a:rPr>
              <a:t>Price.</a:t>
            </a:r>
            <a:endParaRPr lang="en-IN" sz="2000" dirty="0">
              <a:latin typeface="Century" panose="02040604050505020304" pitchFamily="18" charset="0"/>
            </a:endParaRPr>
          </a:p>
        </p:txBody>
      </p:sp>
    </p:spTree>
    <p:extLst>
      <p:ext uri="{BB962C8B-B14F-4D97-AF65-F5344CB8AC3E}">
        <p14:creationId xmlns:p14="http://schemas.microsoft.com/office/powerpoint/2010/main" val="3272325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DB1F20-950A-4A75-839A-C7E9ABB0E8BD}"/>
              </a:ext>
            </a:extLst>
          </p:cNvPr>
          <p:cNvSpPr>
            <a:spLocks noGrp="1"/>
          </p:cNvSpPr>
          <p:nvPr>
            <p:ph type="title"/>
          </p:nvPr>
        </p:nvSpPr>
        <p:spPr/>
        <p:txBody>
          <a:bodyPr/>
          <a:lstStyle/>
          <a:p>
            <a:r>
              <a:rPr lang="en-IN" dirty="0"/>
              <a:t>Data Cleaning Steps:</a:t>
            </a:r>
          </a:p>
        </p:txBody>
      </p:sp>
      <p:sp>
        <p:nvSpPr>
          <p:cNvPr id="3" name="Content Placeholder 2">
            <a:extLst>
              <a:ext uri="{FF2B5EF4-FFF2-40B4-BE49-F238E27FC236}">
                <a16:creationId xmlns:a16="http://schemas.microsoft.com/office/drawing/2014/main" id="{8500CE34-64BF-4AD1-A2E6-80297C41FFE3}"/>
              </a:ext>
            </a:extLst>
          </p:cNvPr>
          <p:cNvSpPr>
            <a:spLocks noGrp="1"/>
          </p:cNvSpPr>
          <p:nvPr>
            <p:ph idx="1"/>
          </p:nvPr>
        </p:nvSpPr>
        <p:spPr/>
        <p:txBody>
          <a:bodyPr>
            <a:normAutofit/>
          </a:bodyPr>
          <a:lstStyle/>
          <a:p>
            <a:pPr>
              <a:buFont typeface="Wingdings" panose="05000000000000000000" pitchFamily="2" charset="2"/>
              <a:buChar char="ü"/>
            </a:pPr>
            <a:r>
              <a:rPr lang="en-IN" sz="2000" dirty="0">
                <a:latin typeface="Century" panose="02040604050505020304" pitchFamily="18" charset="0"/>
              </a:rPr>
              <a:t>Data has been scrapped from </a:t>
            </a:r>
            <a:r>
              <a:rPr lang="en-IN" sz="2000" dirty="0" err="1">
                <a:latin typeface="Century" panose="02040604050505020304" pitchFamily="18" charset="0"/>
              </a:rPr>
              <a:t>makemytrip</a:t>
            </a:r>
            <a:r>
              <a:rPr lang="en-IN" sz="2000" dirty="0">
                <a:latin typeface="Century" panose="02040604050505020304" pitchFamily="18" charset="0"/>
              </a:rPr>
              <a:t> website so we have to clean it for our convenience.</a:t>
            </a:r>
          </a:p>
          <a:p>
            <a:pPr>
              <a:buFont typeface="Wingdings" panose="05000000000000000000" pitchFamily="2" charset="2"/>
              <a:buChar char="ü"/>
            </a:pPr>
            <a:r>
              <a:rPr lang="en-IN" sz="2000" dirty="0">
                <a:latin typeface="Century" panose="02040604050505020304" pitchFamily="18" charset="0"/>
              </a:rPr>
              <a:t>In my datasets I found there is no null values, outliers and also skewness.</a:t>
            </a:r>
          </a:p>
          <a:p>
            <a:pPr>
              <a:buFont typeface="Wingdings" panose="05000000000000000000" pitchFamily="2" charset="2"/>
              <a:buChar char="ü"/>
            </a:pPr>
            <a:r>
              <a:rPr lang="en-IN" sz="2000" dirty="0">
                <a:effectLst/>
                <a:latin typeface="Century" panose="02040604050505020304" pitchFamily="18" charset="0"/>
                <a:ea typeface="Calibri" panose="020F0502020204030204" pitchFamily="34" charset="0"/>
                <a:cs typeface="Times New Roman" panose="02020603050405020304" pitchFamily="18" charset="0"/>
              </a:rPr>
              <a:t>To encode the categorical columns I have use Label Encoding. </a:t>
            </a:r>
          </a:p>
          <a:p>
            <a:pPr>
              <a:buFont typeface="Wingdings" panose="05000000000000000000" pitchFamily="2" charset="2"/>
              <a:buChar char="ü"/>
            </a:pPr>
            <a:r>
              <a:rPr lang="en-IN" sz="2000" dirty="0">
                <a:effectLst/>
                <a:latin typeface="Century" panose="02040604050505020304" pitchFamily="18" charset="0"/>
                <a:ea typeface="Calibri" panose="020F0502020204030204" pitchFamily="34" charset="0"/>
                <a:cs typeface="Times New Roman" panose="02020603050405020304" pitchFamily="18" charset="0"/>
              </a:rPr>
              <a:t>Use of Pearson’s correlation coefficient to check the correlation between dependent and independent features. </a:t>
            </a:r>
          </a:p>
          <a:p>
            <a:pPr>
              <a:buFont typeface="Wingdings" panose="05000000000000000000" pitchFamily="2" charset="2"/>
              <a:buChar char="ü"/>
            </a:pPr>
            <a:r>
              <a:rPr lang="en-IN" sz="2000" dirty="0">
                <a:effectLst/>
                <a:latin typeface="Century" panose="02040604050505020304" pitchFamily="18" charset="0"/>
                <a:ea typeface="Calibri" panose="020F0502020204030204" pitchFamily="34" charset="0"/>
                <a:cs typeface="Times New Roman" panose="02020603050405020304" pitchFamily="18" charset="0"/>
              </a:rPr>
              <a:t>Also I have used standardization. Then followed by model building with all regression algorithms.</a:t>
            </a:r>
            <a:endParaRPr lang="en-IN" sz="2000" dirty="0">
              <a:latin typeface="Century" panose="02040604050505020304" pitchFamily="18" charset="0"/>
            </a:endParaRPr>
          </a:p>
        </p:txBody>
      </p:sp>
    </p:spTree>
    <p:extLst>
      <p:ext uri="{BB962C8B-B14F-4D97-AF65-F5344CB8AC3E}">
        <p14:creationId xmlns:p14="http://schemas.microsoft.com/office/powerpoint/2010/main" val="17674487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BB9AE0-EBE0-4E6E-8A56-FA7EBC81F94A}"/>
              </a:ext>
            </a:extLst>
          </p:cNvPr>
          <p:cNvSpPr>
            <a:spLocks noGrp="1"/>
          </p:cNvSpPr>
          <p:nvPr>
            <p:ph type="title"/>
          </p:nvPr>
        </p:nvSpPr>
        <p:spPr/>
        <p:txBody>
          <a:bodyPr/>
          <a:lstStyle/>
          <a:p>
            <a:r>
              <a:rPr lang="en-IN" dirty="0"/>
              <a:t>Model Building:</a:t>
            </a:r>
          </a:p>
        </p:txBody>
      </p:sp>
      <p:sp>
        <p:nvSpPr>
          <p:cNvPr id="3" name="Content Placeholder 2">
            <a:extLst>
              <a:ext uri="{FF2B5EF4-FFF2-40B4-BE49-F238E27FC236}">
                <a16:creationId xmlns:a16="http://schemas.microsoft.com/office/drawing/2014/main" id="{8B9EA6FF-3AAD-4215-BFEA-1493DEB760E7}"/>
              </a:ext>
            </a:extLst>
          </p:cNvPr>
          <p:cNvSpPr>
            <a:spLocks noGrp="1"/>
          </p:cNvSpPr>
          <p:nvPr>
            <p:ph idx="1"/>
          </p:nvPr>
        </p:nvSpPr>
        <p:spPr>
          <a:xfrm>
            <a:off x="765820" y="1828800"/>
            <a:ext cx="9829799" cy="4824536"/>
          </a:xfrm>
        </p:spPr>
        <p:txBody>
          <a:bodyPr>
            <a:noAutofit/>
          </a:bodyPr>
          <a:lstStyle/>
          <a:p>
            <a:pPr>
              <a:lnSpc>
                <a:spcPct val="107000"/>
              </a:lnSpc>
              <a:spcAft>
                <a:spcPts val="800"/>
              </a:spcAft>
              <a:buFont typeface="Wingdings" panose="05000000000000000000" pitchFamily="2" charset="2"/>
              <a:buChar char="ü"/>
            </a:pPr>
            <a:r>
              <a:rPr lang="en-IN" sz="1800" dirty="0">
                <a:effectLst/>
                <a:latin typeface="Century" panose="02040604050505020304" pitchFamily="18" charset="0"/>
                <a:ea typeface="Calibri" panose="020F0502020204030204" pitchFamily="34" charset="0"/>
                <a:cs typeface="Times New Roman" panose="02020603050405020304" pitchFamily="18" charset="0"/>
              </a:rPr>
              <a:t>Since Price was my target and it was a continuous column with improper format which has to be changed to continuous float datatype column, so this perticular problem was Regression problem. And I have used all Regression algorithms to build my model. By looking into the r2 score and error values I found ExtraTreesRegressor as a best model with highest r2_score and least error values.  Also to get the best model we have to run through multiple. Below are the list of Regression algorithms I have used in my project.</a:t>
            </a:r>
          </a:p>
          <a:p>
            <a:pPr>
              <a:lnSpc>
                <a:spcPct val="107000"/>
              </a:lnSpc>
              <a:spcAft>
                <a:spcPts val="800"/>
              </a:spcAft>
              <a:buFont typeface="Wingdings" panose="05000000000000000000" pitchFamily="2" charset="2"/>
              <a:buChar char="Ø"/>
            </a:pPr>
            <a:r>
              <a:rPr lang="en-IN" sz="1800" dirty="0">
                <a:effectLst/>
                <a:latin typeface="Century" panose="02040604050505020304" pitchFamily="18" charset="0"/>
                <a:ea typeface="Calibri" panose="020F0502020204030204" pitchFamily="34" charset="0"/>
                <a:cs typeface="Times New Roman" panose="02020603050405020304" pitchFamily="18" charset="0"/>
              </a:rPr>
              <a:t> RandomForestRegressor</a:t>
            </a:r>
          </a:p>
          <a:p>
            <a:pPr marL="342900" lvl="0" indent="-342900">
              <a:lnSpc>
                <a:spcPct val="107000"/>
              </a:lnSpc>
              <a:spcBef>
                <a:spcPts val="300"/>
              </a:spcBef>
              <a:spcAft>
                <a:spcPts val="300"/>
              </a:spcAft>
              <a:buFont typeface="Wingdings" panose="05000000000000000000" pitchFamily="2" charset="2"/>
              <a:buChar char=""/>
            </a:pPr>
            <a:r>
              <a:rPr lang="en-IN" sz="1800" dirty="0" err="1">
                <a:effectLst/>
                <a:latin typeface="Century" panose="02040604050505020304" pitchFamily="18" charset="0"/>
                <a:ea typeface="Calibri" panose="020F0502020204030204" pitchFamily="34" charset="0"/>
                <a:cs typeface="Times New Roman" panose="02020603050405020304" pitchFamily="18" charset="0"/>
              </a:rPr>
              <a:t>XGBRegressor</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1800" dirty="0">
                <a:latin typeface="Century" panose="02040604050505020304" pitchFamily="18" charset="0"/>
                <a:ea typeface="Calibri" panose="020F0502020204030204" pitchFamily="34" charset="0"/>
                <a:cs typeface="Times New Roman" panose="02020603050405020304" pitchFamily="18" charset="0"/>
              </a:rPr>
              <a:t>ExtraTreesRegressor</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1800" dirty="0" err="1">
                <a:effectLst/>
                <a:latin typeface="Century" panose="02040604050505020304" pitchFamily="18" charset="0"/>
                <a:ea typeface="Calibri" panose="020F0502020204030204" pitchFamily="34" charset="0"/>
                <a:cs typeface="Times New Roman" panose="02020603050405020304" pitchFamily="18" charset="0"/>
              </a:rPr>
              <a:t>GradientBoostingRegressor</a:t>
            </a:r>
            <a:endParaRPr lang="en-IN" sz="1800" dirty="0">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1800" dirty="0">
                <a:effectLst/>
                <a:latin typeface="Century" panose="02040604050505020304" pitchFamily="18" charset="0"/>
                <a:ea typeface="Calibri" panose="020F0502020204030204" pitchFamily="34" charset="0"/>
                <a:cs typeface="Times New Roman" panose="02020603050405020304" pitchFamily="18" charset="0"/>
              </a:rPr>
              <a:t>DecisionTreeRegressor</a:t>
            </a:r>
          </a:p>
          <a:p>
            <a:pPr marL="342900" lvl="0" indent="-342900">
              <a:lnSpc>
                <a:spcPct val="107000"/>
              </a:lnSpc>
              <a:spcBef>
                <a:spcPts val="300"/>
              </a:spcBef>
              <a:spcAft>
                <a:spcPts val="300"/>
              </a:spcAft>
              <a:buFont typeface="Wingdings" panose="05000000000000000000" pitchFamily="2" charset="2"/>
              <a:buChar char=""/>
            </a:pPr>
            <a:r>
              <a:rPr lang="en-IN" sz="1800" dirty="0">
                <a:latin typeface="Century" panose="02040604050505020304" pitchFamily="18" charset="0"/>
                <a:ea typeface="Calibri" panose="020F0502020204030204" pitchFamily="34" charset="0"/>
                <a:cs typeface="Times New Roman" panose="02020603050405020304" pitchFamily="18" charset="0"/>
              </a:rPr>
              <a:t>KNN</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1800" dirty="0" err="1">
                <a:latin typeface="Century" panose="02040604050505020304" pitchFamily="18" charset="0"/>
                <a:cs typeface="Times New Roman" panose="02020603050405020304" pitchFamily="18" charset="0"/>
              </a:rPr>
              <a:t>BaggingRegressor</a:t>
            </a:r>
            <a:endParaRPr lang="en-IN" sz="1800" dirty="0">
              <a:latin typeface="Century" panose="02040604050505020304" pitchFamily="18" charset="0"/>
            </a:endParaRPr>
          </a:p>
        </p:txBody>
      </p:sp>
    </p:spTree>
    <p:extLst>
      <p:ext uri="{BB962C8B-B14F-4D97-AF65-F5344CB8AC3E}">
        <p14:creationId xmlns:p14="http://schemas.microsoft.com/office/powerpoint/2010/main" val="1489759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C13519-D125-4B1E-8C24-E27D6090F064}"/>
              </a:ext>
            </a:extLst>
          </p:cNvPr>
          <p:cNvSpPr>
            <a:spLocks noGrp="1"/>
          </p:cNvSpPr>
          <p:nvPr>
            <p:ph type="title"/>
          </p:nvPr>
        </p:nvSpPr>
        <p:spPr/>
        <p:txBody>
          <a:bodyPr/>
          <a:lstStyle/>
          <a:p>
            <a:r>
              <a:rPr lang="en-IN" dirty="0" err="1"/>
              <a:t>i</a:t>
            </a:r>
            <a:r>
              <a:rPr lang="en-IN" dirty="0"/>
              <a:t>) RandomForestRegressor:</a:t>
            </a:r>
          </a:p>
        </p:txBody>
      </p:sp>
      <p:sp>
        <p:nvSpPr>
          <p:cNvPr id="6" name="TextBox 5">
            <a:extLst>
              <a:ext uri="{FF2B5EF4-FFF2-40B4-BE49-F238E27FC236}">
                <a16:creationId xmlns:a16="http://schemas.microsoft.com/office/drawing/2014/main" id="{9669B99A-4F2B-4175-824D-3B3CBA6CE483}"/>
              </a:ext>
            </a:extLst>
          </p:cNvPr>
          <p:cNvSpPr txBox="1"/>
          <p:nvPr/>
        </p:nvSpPr>
        <p:spPr>
          <a:xfrm>
            <a:off x="1052942" y="5825465"/>
            <a:ext cx="9900591" cy="660758"/>
          </a:xfrm>
          <a:prstGeom prst="rect">
            <a:avLst/>
          </a:prstGeom>
          <a:noFill/>
        </p:spPr>
        <p:txBody>
          <a:bodyPr wrap="square">
            <a:spAutoFit/>
          </a:bodyPr>
          <a:lstStyle/>
          <a:p>
            <a:pPr marL="342900" lvl="0" indent="-342900">
              <a:lnSpc>
                <a:spcPct val="107000"/>
              </a:lnSpc>
              <a:spcAft>
                <a:spcPts val="800"/>
              </a:spcAft>
              <a:buFont typeface="Symbol" panose="05050102010706020507" pitchFamily="18" charset="2"/>
              <a:buChar char=""/>
            </a:pPr>
            <a:r>
              <a:rPr lang="en-IN" sz="1800" dirty="0">
                <a:effectLst/>
                <a:latin typeface="Century" panose="02040604050505020304" pitchFamily="18" charset="0"/>
                <a:ea typeface="Calibri" panose="020F0502020204030204" pitchFamily="34" charset="0"/>
                <a:cs typeface="Times New Roman" panose="02020603050405020304" pitchFamily="18" charset="0"/>
              </a:rPr>
              <a:t>RandomForestRegressor has given me 96.46% r2_score, but still we have to look into multiple models.</a:t>
            </a:r>
          </a:p>
        </p:txBody>
      </p:sp>
      <p:pic>
        <p:nvPicPr>
          <p:cNvPr id="5" name="Picture 4">
            <a:extLst>
              <a:ext uri="{FF2B5EF4-FFF2-40B4-BE49-F238E27FC236}">
                <a16:creationId xmlns:a16="http://schemas.microsoft.com/office/drawing/2014/main" id="{46D918D0-BFF1-4403-9EC3-1D161BE4F87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52942" y="1988840"/>
            <a:ext cx="9577064" cy="3701008"/>
          </a:xfrm>
          <a:prstGeom prst="rect">
            <a:avLst/>
          </a:prstGeom>
          <a:noFill/>
          <a:ln>
            <a:noFill/>
          </a:ln>
        </p:spPr>
      </p:pic>
    </p:spTree>
    <p:extLst>
      <p:ext uri="{BB962C8B-B14F-4D97-AF65-F5344CB8AC3E}">
        <p14:creationId xmlns:p14="http://schemas.microsoft.com/office/powerpoint/2010/main" val="2699663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76BEB-2FB6-4A8F-B7F5-430BEC94042C}"/>
              </a:ext>
            </a:extLst>
          </p:cNvPr>
          <p:cNvSpPr>
            <a:spLocks noGrp="1"/>
          </p:cNvSpPr>
          <p:nvPr>
            <p:ph type="title"/>
          </p:nvPr>
        </p:nvSpPr>
        <p:spPr/>
        <p:txBody>
          <a:bodyPr/>
          <a:lstStyle/>
          <a:p>
            <a:r>
              <a:rPr lang="en-IN" dirty="0"/>
              <a:t>Agenda:</a:t>
            </a:r>
          </a:p>
        </p:txBody>
      </p:sp>
      <p:sp>
        <p:nvSpPr>
          <p:cNvPr id="3" name="Content Placeholder 2">
            <a:extLst>
              <a:ext uri="{FF2B5EF4-FFF2-40B4-BE49-F238E27FC236}">
                <a16:creationId xmlns:a16="http://schemas.microsoft.com/office/drawing/2014/main" id="{EA411BC3-7B52-4E0A-8AC4-EA2965D262F3}"/>
              </a:ext>
            </a:extLst>
          </p:cNvPr>
          <p:cNvSpPr>
            <a:spLocks noGrp="1"/>
          </p:cNvSpPr>
          <p:nvPr>
            <p:ph idx="1"/>
          </p:nvPr>
        </p:nvSpPr>
        <p:spPr>
          <a:xfrm>
            <a:off x="1522413" y="1988840"/>
            <a:ext cx="9829799" cy="4680520"/>
          </a:xfrm>
        </p:spPr>
        <p:txBody>
          <a:bodyPr>
            <a:normAutofit fontScale="92500" lnSpcReduction="20000"/>
          </a:bodyPr>
          <a:lstStyle/>
          <a:p>
            <a:pPr>
              <a:spcBef>
                <a:spcPts val="300"/>
              </a:spcBef>
              <a:spcAft>
                <a:spcPts val="800"/>
              </a:spcAft>
              <a:buFont typeface="Wingdings" panose="05000000000000000000" pitchFamily="2" charset="2"/>
              <a:buChar char="Ø"/>
            </a:pPr>
            <a:r>
              <a:rPr lang="en-US" dirty="0">
                <a:solidFill>
                  <a:schemeClr val="tx2"/>
                </a:solidFill>
                <a:latin typeface="Century" panose="02040604050505020304" pitchFamily="18" charset="0"/>
              </a:rPr>
              <a:t>Overview.</a:t>
            </a:r>
          </a:p>
          <a:p>
            <a:pPr>
              <a:spcBef>
                <a:spcPts val="300"/>
              </a:spcBef>
              <a:spcAft>
                <a:spcPts val="800"/>
              </a:spcAft>
              <a:buFont typeface="Wingdings" panose="05000000000000000000" pitchFamily="2" charset="2"/>
              <a:buChar char="Ø"/>
            </a:pPr>
            <a:r>
              <a:rPr lang="en-US" dirty="0">
                <a:solidFill>
                  <a:schemeClr val="tx2"/>
                </a:solidFill>
                <a:latin typeface="Century" panose="02040604050505020304" pitchFamily="18" charset="0"/>
              </a:rPr>
              <a:t>Problem Statement.</a:t>
            </a:r>
          </a:p>
          <a:p>
            <a:pPr>
              <a:spcBef>
                <a:spcPts val="300"/>
              </a:spcBef>
              <a:spcAft>
                <a:spcPts val="800"/>
              </a:spcAft>
              <a:buFont typeface="Wingdings" panose="05000000000000000000" pitchFamily="2" charset="2"/>
              <a:buChar char="Ø"/>
            </a:pPr>
            <a:r>
              <a:rPr lang="en-US" dirty="0">
                <a:solidFill>
                  <a:schemeClr val="tx2"/>
                </a:solidFill>
                <a:latin typeface="Century" panose="02040604050505020304" pitchFamily="18" charset="0"/>
              </a:rPr>
              <a:t>Problem Understanding.</a:t>
            </a:r>
          </a:p>
          <a:p>
            <a:pPr>
              <a:spcBef>
                <a:spcPts val="300"/>
              </a:spcBef>
              <a:spcAft>
                <a:spcPts val="800"/>
              </a:spcAft>
              <a:buFont typeface="Wingdings" panose="05000000000000000000" pitchFamily="2" charset="2"/>
              <a:buChar char="Ø"/>
            </a:pPr>
            <a:r>
              <a:rPr lang="en-US" dirty="0">
                <a:solidFill>
                  <a:schemeClr val="tx2"/>
                </a:solidFill>
                <a:latin typeface="Century" panose="02040604050505020304" pitchFamily="18" charset="0"/>
              </a:rPr>
              <a:t>What is Flight Price Prediction?</a:t>
            </a:r>
          </a:p>
          <a:p>
            <a:pPr>
              <a:spcBef>
                <a:spcPts val="300"/>
              </a:spcBef>
              <a:spcAft>
                <a:spcPts val="800"/>
              </a:spcAft>
              <a:buFont typeface="Wingdings" panose="05000000000000000000" pitchFamily="2" charset="2"/>
              <a:buChar char="Ø"/>
            </a:pPr>
            <a:r>
              <a:rPr lang="en-US" dirty="0">
                <a:solidFill>
                  <a:schemeClr val="tx2"/>
                </a:solidFill>
                <a:latin typeface="Century" panose="02040604050505020304" pitchFamily="18" charset="0"/>
              </a:rPr>
              <a:t>Importance of Flight price prediction.</a:t>
            </a:r>
          </a:p>
          <a:p>
            <a:pPr>
              <a:spcBef>
                <a:spcPts val="300"/>
              </a:spcBef>
              <a:spcAft>
                <a:spcPts val="800"/>
              </a:spcAft>
              <a:buFont typeface="Wingdings" panose="05000000000000000000" pitchFamily="2" charset="2"/>
              <a:buChar char="Ø"/>
            </a:pPr>
            <a:r>
              <a:rPr lang="en-US" dirty="0">
                <a:solidFill>
                  <a:schemeClr val="tx2"/>
                </a:solidFill>
                <a:latin typeface="Century" panose="02040604050505020304" pitchFamily="18" charset="0"/>
              </a:rPr>
              <a:t>Exploratory data analysis.</a:t>
            </a:r>
          </a:p>
          <a:p>
            <a:pPr>
              <a:spcBef>
                <a:spcPts val="300"/>
              </a:spcBef>
              <a:spcAft>
                <a:spcPts val="800"/>
              </a:spcAft>
              <a:buFont typeface="Wingdings" panose="05000000000000000000" pitchFamily="2" charset="2"/>
              <a:buChar char="Ø"/>
            </a:pPr>
            <a:r>
              <a:rPr lang="en-US" dirty="0">
                <a:solidFill>
                  <a:schemeClr val="tx2"/>
                </a:solidFill>
                <a:latin typeface="Century" panose="02040604050505020304" pitchFamily="18" charset="0"/>
              </a:rPr>
              <a:t>Visualizations.</a:t>
            </a:r>
          </a:p>
          <a:p>
            <a:pPr>
              <a:spcBef>
                <a:spcPts val="300"/>
              </a:spcBef>
              <a:spcAft>
                <a:spcPts val="800"/>
              </a:spcAft>
              <a:buFont typeface="Wingdings" panose="05000000000000000000" pitchFamily="2" charset="2"/>
              <a:buChar char="Ø"/>
            </a:pPr>
            <a:r>
              <a:rPr lang="en-US" dirty="0">
                <a:solidFill>
                  <a:schemeClr val="tx2"/>
                </a:solidFill>
                <a:latin typeface="Century" panose="02040604050505020304" pitchFamily="18" charset="0"/>
              </a:rPr>
              <a:t>Analysis.</a:t>
            </a:r>
          </a:p>
          <a:p>
            <a:pPr>
              <a:spcBef>
                <a:spcPts val="300"/>
              </a:spcBef>
              <a:spcAft>
                <a:spcPts val="800"/>
              </a:spcAft>
              <a:buFont typeface="Wingdings" panose="05000000000000000000" pitchFamily="2" charset="2"/>
              <a:buChar char="Ø"/>
            </a:pPr>
            <a:r>
              <a:rPr lang="en-US" dirty="0">
                <a:solidFill>
                  <a:schemeClr val="tx2"/>
                </a:solidFill>
                <a:latin typeface="Century" panose="02040604050505020304" pitchFamily="18" charset="0"/>
              </a:rPr>
              <a:t>Data cleaning steps.</a:t>
            </a:r>
          </a:p>
          <a:p>
            <a:pPr>
              <a:spcBef>
                <a:spcPts val="300"/>
              </a:spcBef>
              <a:spcAft>
                <a:spcPts val="800"/>
              </a:spcAft>
              <a:buFont typeface="Wingdings" panose="05000000000000000000" pitchFamily="2" charset="2"/>
              <a:buChar char="Ø"/>
            </a:pPr>
            <a:r>
              <a:rPr lang="en-US" dirty="0">
                <a:solidFill>
                  <a:schemeClr val="tx2"/>
                </a:solidFill>
                <a:latin typeface="Century" panose="02040604050505020304" pitchFamily="18" charset="0"/>
              </a:rPr>
              <a:t>Model Building.</a:t>
            </a:r>
          </a:p>
          <a:p>
            <a:pPr>
              <a:spcBef>
                <a:spcPts val="300"/>
              </a:spcBef>
              <a:spcAft>
                <a:spcPts val="800"/>
              </a:spcAft>
              <a:buFont typeface="Wingdings" panose="05000000000000000000" pitchFamily="2" charset="2"/>
              <a:buChar char="Ø"/>
            </a:pPr>
            <a:r>
              <a:rPr lang="en-US" dirty="0">
                <a:solidFill>
                  <a:schemeClr val="tx2"/>
                </a:solidFill>
                <a:latin typeface="Century" panose="02040604050505020304" pitchFamily="18" charset="0"/>
              </a:rPr>
              <a:t>Hyper Parameter Tunning.</a:t>
            </a:r>
          </a:p>
          <a:p>
            <a:pPr>
              <a:spcBef>
                <a:spcPts val="300"/>
              </a:spcBef>
              <a:spcAft>
                <a:spcPts val="800"/>
              </a:spcAft>
              <a:buFont typeface="Wingdings" panose="05000000000000000000" pitchFamily="2" charset="2"/>
              <a:buChar char="Ø"/>
            </a:pPr>
            <a:r>
              <a:rPr lang="en-US" dirty="0">
                <a:solidFill>
                  <a:schemeClr val="tx2"/>
                </a:solidFill>
                <a:latin typeface="Century" panose="02040604050505020304" pitchFamily="18" charset="0"/>
              </a:rPr>
              <a:t>Saving the model and predictions from saved best model.</a:t>
            </a:r>
          </a:p>
          <a:p>
            <a:pPr>
              <a:spcBef>
                <a:spcPts val="300"/>
              </a:spcBef>
              <a:spcAft>
                <a:spcPts val="800"/>
              </a:spcAft>
              <a:buFont typeface="Wingdings" panose="05000000000000000000" pitchFamily="2" charset="2"/>
              <a:buChar char="Ø"/>
            </a:pPr>
            <a:r>
              <a:rPr lang="en-US" dirty="0">
                <a:solidFill>
                  <a:schemeClr val="tx2"/>
                </a:solidFill>
                <a:latin typeface="Century" panose="02040604050505020304" pitchFamily="18" charset="0"/>
              </a:rPr>
              <a:t>Conclusion.</a:t>
            </a:r>
          </a:p>
          <a:p>
            <a:endParaRPr lang="en-IN" dirty="0"/>
          </a:p>
        </p:txBody>
      </p:sp>
    </p:spTree>
    <p:extLst>
      <p:ext uri="{BB962C8B-B14F-4D97-AF65-F5344CB8AC3E}">
        <p14:creationId xmlns:p14="http://schemas.microsoft.com/office/powerpoint/2010/main" val="335346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C6FAB6-445A-4000-8F0A-80CDEAAAC6FB}"/>
              </a:ext>
            </a:extLst>
          </p:cNvPr>
          <p:cNvSpPr>
            <a:spLocks noGrp="1"/>
          </p:cNvSpPr>
          <p:nvPr>
            <p:ph type="title"/>
          </p:nvPr>
        </p:nvSpPr>
        <p:spPr/>
        <p:txBody>
          <a:bodyPr/>
          <a:lstStyle/>
          <a:p>
            <a:r>
              <a:rPr lang="en-IN" dirty="0"/>
              <a:t>ii) </a:t>
            </a:r>
            <a:r>
              <a:rPr lang="en-IN" dirty="0" err="1"/>
              <a:t>XGBRegressor</a:t>
            </a:r>
            <a:r>
              <a:rPr lang="en-IN" dirty="0"/>
              <a:t>:</a:t>
            </a:r>
          </a:p>
        </p:txBody>
      </p:sp>
      <p:sp>
        <p:nvSpPr>
          <p:cNvPr id="6" name="TextBox 5">
            <a:extLst>
              <a:ext uri="{FF2B5EF4-FFF2-40B4-BE49-F238E27FC236}">
                <a16:creationId xmlns:a16="http://schemas.microsoft.com/office/drawing/2014/main" id="{9F41BA82-B4C4-49DB-825E-3885A5215110}"/>
              </a:ext>
            </a:extLst>
          </p:cNvPr>
          <p:cNvSpPr txBox="1"/>
          <p:nvPr/>
        </p:nvSpPr>
        <p:spPr>
          <a:xfrm>
            <a:off x="1557300" y="6008206"/>
            <a:ext cx="9218240" cy="364395"/>
          </a:xfrm>
          <a:prstGeom prst="rect">
            <a:avLst/>
          </a:prstGeom>
          <a:noFill/>
        </p:spPr>
        <p:txBody>
          <a:bodyPr wrap="square">
            <a:spAutoFit/>
          </a:bodyPr>
          <a:lstStyle/>
          <a:p>
            <a:pPr marL="285750" indent="-285750">
              <a:lnSpc>
                <a:spcPct val="107000"/>
              </a:lnSpc>
              <a:spcAft>
                <a:spcPts val="800"/>
              </a:spcAft>
              <a:buFont typeface="Wingdings" panose="05000000000000000000" pitchFamily="2" charset="2"/>
              <a:buChar char="ü"/>
            </a:pPr>
            <a:r>
              <a:rPr lang="en-IN" sz="1800" dirty="0" err="1">
                <a:effectLst/>
                <a:latin typeface="Century" panose="02040604050505020304" pitchFamily="18" charset="0"/>
                <a:ea typeface="Calibri" panose="020F0502020204030204" pitchFamily="34" charset="0"/>
                <a:cs typeface="Times New Roman" panose="02020603050405020304" pitchFamily="18" charset="0"/>
              </a:rPr>
              <a:t>XGBRegressor</a:t>
            </a:r>
            <a:r>
              <a:rPr lang="en-IN" sz="1800" dirty="0">
                <a:effectLst/>
                <a:latin typeface="Century" panose="02040604050505020304" pitchFamily="18" charset="0"/>
                <a:ea typeface="Calibri" panose="020F0502020204030204" pitchFamily="34" charset="0"/>
                <a:cs typeface="Times New Roman" panose="02020603050405020304" pitchFamily="18" charset="0"/>
              </a:rPr>
              <a:t> is giving me 79.60% r2_score.</a:t>
            </a:r>
          </a:p>
        </p:txBody>
      </p:sp>
      <p:pic>
        <p:nvPicPr>
          <p:cNvPr id="5" name="Picture 4">
            <a:extLst>
              <a:ext uri="{FF2B5EF4-FFF2-40B4-BE49-F238E27FC236}">
                <a16:creationId xmlns:a16="http://schemas.microsoft.com/office/drawing/2014/main" id="{B786D6B3-045E-4539-B5D6-86422EC364F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341884" y="1987033"/>
            <a:ext cx="9649072" cy="3744416"/>
          </a:xfrm>
          <a:prstGeom prst="rect">
            <a:avLst/>
          </a:prstGeom>
          <a:noFill/>
          <a:ln>
            <a:noFill/>
          </a:ln>
        </p:spPr>
      </p:pic>
    </p:spTree>
    <p:extLst>
      <p:ext uri="{BB962C8B-B14F-4D97-AF65-F5344CB8AC3E}">
        <p14:creationId xmlns:p14="http://schemas.microsoft.com/office/powerpoint/2010/main" val="1615794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0E4160-070B-444C-9A2D-0122EBC8FA9F}"/>
              </a:ext>
            </a:extLst>
          </p:cNvPr>
          <p:cNvSpPr>
            <a:spLocks noGrp="1"/>
          </p:cNvSpPr>
          <p:nvPr>
            <p:ph type="title"/>
          </p:nvPr>
        </p:nvSpPr>
        <p:spPr>
          <a:xfrm>
            <a:off x="1522413" y="381000"/>
            <a:ext cx="9829799" cy="887760"/>
          </a:xfrm>
        </p:spPr>
        <p:txBody>
          <a:bodyPr/>
          <a:lstStyle/>
          <a:p>
            <a:r>
              <a:rPr lang="en-US" dirty="0"/>
              <a:t>iii)</a:t>
            </a:r>
            <a:r>
              <a:rPr lang="en-US" dirty="0" err="1"/>
              <a:t>ExtraTreesRegressor</a:t>
            </a:r>
            <a:r>
              <a:rPr lang="en-US" dirty="0"/>
              <a:t>:</a:t>
            </a:r>
            <a:endParaRPr lang="en-IN" dirty="0"/>
          </a:p>
        </p:txBody>
      </p:sp>
      <p:sp>
        <p:nvSpPr>
          <p:cNvPr id="3" name="Content Placeholder 2">
            <a:extLst>
              <a:ext uri="{FF2B5EF4-FFF2-40B4-BE49-F238E27FC236}">
                <a16:creationId xmlns:a16="http://schemas.microsoft.com/office/drawing/2014/main" id="{2482099E-8255-4072-A9B0-36BF176BB26C}"/>
              </a:ext>
            </a:extLst>
          </p:cNvPr>
          <p:cNvSpPr>
            <a:spLocks noGrp="1"/>
          </p:cNvSpPr>
          <p:nvPr>
            <p:ph idx="1"/>
          </p:nvPr>
        </p:nvSpPr>
        <p:spPr>
          <a:xfrm>
            <a:off x="923940" y="3174024"/>
            <a:ext cx="11026743" cy="3678303"/>
          </a:xfrm>
        </p:spPr>
        <p:txBody>
          <a:bodyPr/>
          <a:lstStyle/>
          <a:p>
            <a:endParaRPr lang="en-US" dirty="0"/>
          </a:p>
          <a:p>
            <a:endParaRPr lang="en-IN" dirty="0"/>
          </a:p>
          <a:p>
            <a:endParaRPr lang="en-IN" dirty="0"/>
          </a:p>
          <a:p>
            <a:endParaRPr lang="en-IN" dirty="0"/>
          </a:p>
          <a:p>
            <a:endParaRPr lang="en-IN" dirty="0"/>
          </a:p>
          <a:p>
            <a:endParaRPr lang="en-IN" dirty="0"/>
          </a:p>
          <a:p>
            <a:pPr>
              <a:buFont typeface="Wingdings" panose="05000000000000000000" pitchFamily="2" charset="2"/>
              <a:buChar char="ü"/>
            </a:pPr>
            <a:r>
              <a:rPr lang="en-IN" sz="1800" dirty="0">
                <a:effectLst/>
                <a:latin typeface="Century" panose="02040604050505020304" pitchFamily="18" charset="0"/>
                <a:ea typeface="Calibri" panose="020F0502020204030204" pitchFamily="34" charset="0"/>
                <a:cs typeface="Times New Roman" panose="02020603050405020304" pitchFamily="18" charset="0"/>
              </a:rPr>
              <a:t>ExtraTreesRegressor is giving me 81.18% r2_score.</a:t>
            </a:r>
          </a:p>
          <a:p>
            <a:endParaRPr lang="en-IN" dirty="0"/>
          </a:p>
        </p:txBody>
      </p:sp>
      <p:pic>
        <p:nvPicPr>
          <p:cNvPr id="4" name="Picture 3">
            <a:extLst>
              <a:ext uri="{FF2B5EF4-FFF2-40B4-BE49-F238E27FC236}">
                <a16:creationId xmlns:a16="http://schemas.microsoft.com/office/drawing/2014/main" id="{83677B04-C8F5-42BF-8925-A5D00A8F2A9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35655" y="1916832"/>
            <a:ext cx="9612559" cy="3528392"/>
          </a:xfrm>
          <a:prstGeom prst="rect">
            <a:avLst/>
          </a:prstGeom>
          <a:noFill/>
          <a:ln>
            <a:noFill/>
          </a:ln>
        </p:spPr>
      </p:pic>
    </p:spTree>
    <p:extLst>
      <p:ext uri="{BB962C8B-B14F-4D97-AF65-F5344CB8AC3E}">
        <p14:creationId xmlns:p14="http://schemas.microsoft.com/office/powerpoint/2010/main" val="875423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185DCF-1F74-4789-989D-AE70AC6116D5}"/>
              </a:ext>
            </a:extLst>
          </p:cNvPr>
          <p:cNvSpPr>
            <a:spLocks noGrp="1"/>
          </p:cNvSpPr>
          <p:nvPr>
            <p:ph type="title"/>
          </p:nvPr>
        </p:nvSpPr>
        <p:spPr/>
        <p:txBody>
          <a:bodyPr/>
          <a:lstStyle/>
          <a:p>
            <a:r>
              <a:rPr lang="en-IN" dirty="0"/>
              <a:t>iv) </a:t>
            </a:r>
            <a:r>
              <a:rPr lang="en-IN" dirty="0" err="1"/>
              <a:t>GradientBoostingRegressor</a:t>
            </a:r>
            <a:r>
              <a:rPr lang="en-IN" dirty="0"/>
              <a:t>:</a:t>
            </a:r>
          </a:p>
        </p:txBody>
      </p:sp>
      <p:sp>
        <p:nvSpPr>
          <p:cNvPr id="6" name="TextBox 5">
            <a:extLst>
              <a:ext uri="{FF2B5EF4-FFF2-40B4-BE49-F238E27FC236}">
                <a16:creationId xmlns:a16="http://schemas.microsoft.com/office/drawing/2014/main" id="{ABF90F64-C4BF-4048-8729-76884961F432}"/>
              </a:ext>
            </a:extLst>
          </p:cNvPr>
          <p:cNvSpPr txBox="1"/>
          <p:nvPr/>
        </p:nvSpPr>
        <p:spPr>
          <a:xfrm>
            <a:off x="1522413" y="6062712"/>
            <a:ext cx="9074224" cy="364395"/>
          </a:xfrm>
          <a:prstGeom prst="rect">
            <a:avLst/>
          </a:prstGeom>
          <a:noFill/>
        </p:spPr>
        <p:txBody>
          <a:bodyPr wrap="square">
            <a:spAutoFit/>
          </a:bodyPr>
          <a:lstStyle/>
          <a:p>
            <a:pPr marL="285750" lvl="0" indent="-285750">
              <a:lnSpc>
                <a:spcPct val="107000"/>
              </a:lnSpc>
              <a:spcAft>
                <a:spcPts val="800"/>
              </a:spcAft>
              <a:buFont typeface="Wingdings" panose="05000000000000000000" pitchFamily="2" charset="2"/>
              <a:buChar char="ü"/>
            </a:pPr>
            <a:r>
              <a:rPr lang="en-IN" sz="1800" dirty="0" err="1">
                <a:effectLst/>
                <a:latin typeface="Century" panose="02040604050505020304" pitchFamily="18" charset="0"/>
                <a:ea typeface="Calibri" panose="020F0502020204030204" pitchFamily="34" charset="0"/>
                <a:cs typeface="Times New Roman" panose="02020603050405020304" pitchFamily="18" charset="0"/>
              </a:rPr>
              <a:t>GradientBoostingRegressor</a:t>
            </a:r>
            <a:r>
              <a:rPr lang="en-IN" sz="1800" dirty="0">
                <a:effectLst/>
                <a:latin typeface="Century" panose="02040604050505020304" pitchFamily="18" charset="0"/>
                <a:ea typeface="Calibri" panose="020F0502020204030204" pitchFamily="34" charset="0"/>
                <a:cs typeface="Times New Roman" panose="02020603050405020304" pitchFamily="18" charset="0"/>
              </a:rPr>
              <a:t> is giving me </a:t>
            </a:r>
            <a:r>
              <a:rPr lang="en-IN" dirty="0">
                <a:latin typeface="Century" panose="02040604050505020304" pitchFamily="18" charset="0"/>
                <a:ea typeface="Calibri" panose="020F0502020204030204" pitchFamily="34" charset="0"/>
                <a:cs typeface="Times New Roman" panose="02020603050405020304" pitchFamily="18" charset="0"/>
              </a:rPr>
              <a:t>65.69</a:t>
            </a:r>
            <a:r>
              <a:rPr lang="en-IN" sz="1800" dirty="0">
                <a:effectLst/>
                <a:latin typeface="Century" panose="02040604050505020304" pitchFamily="18" charset="0"/>
                <a:ea typeface="Calibri" panose="020F0502020204030204" pitchFamily="34" charset="0"/>
                <a:cs typeface="Times New Roman" panose="02020603050405020304" pitchFamily="18" charset="0"/>
              </a:rPr>
              <a:t>% r2_score.</a:t>
            </a:r>
          </a:p>
        </p:txBody>
      </p:sp>
      <p:pic>
        <p:nvPicPr>
          <p:cNvPr id="7" name="Picture 6">
            <a:extLst>
              <a:ext uri="{FF2B5EF4-FFF2-40B4-BE49-F238E27FC236}">
                <a16:creationId xmlns:a16="http://schemas.microsoft.com/office/drawing/2014/main" id="{2BA8CDE3-A43E-4043-9D6D-A7049784E9A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65213" y="2017440"/>
            <a:ext cx="9866312" cy="3960440"/>
          </a:xfrm>
          <a:prstGeom prst="rect">
            <a:avLst/>
          </a:prstGeom>
          <a:noFill/>
          <a:ln>
            <a:noFill/>
          </a:ln>
        </p:spPr>
      </p:pic>
    </p:spTree>
    <p:extLst>
      <p:ext uri="{BB962C8B-B14F-4D97-AF65-F5344CB8AC3E}">
        <p14:creationId xmlns:p14="http://schemas.microsoft.com/office/powerpoint/2010/main" val="2170862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6A9302-59E9-417A-8302-B15076C4ABFD}"/>
              </a:ext>
            </a:extLst>
          </p:cNvPr>
          <p:cNvSpPr>
            <a:spLocks noGrp="1"/>
          </p:cNvSpPr>
          <p:nvPr>
            <p:ph type="title"/>
          </p:nvPr>
        </p:nvSpPr>
        <p:spPr/>
        <p:txBody>
          <a:bodyPr/>
          <a:lstStyle/>
          <a:p>
            <a:r>
              <a:rPr lang="en-IN" dirty="0"/>
              <a:t>v) DecisionTreeRegressor:</a:t>
            </a:r>
          </a:p>
        </p:txBody>
      </p:sp>
      <p:sp>
        <p:nvSpPr>
          <p:cNvPr id="6" name="TextBox 5">
            <a:extLst>
              <a:ext uri="{FF2B5EF4-FFF2-40B4-BE49-F238E27FC236}">
                <a16:creationId xmlns:a16="http://schemas.microsoft.com/office/drawing/2014/main" id="{2E136A79-3D0B-4B0F-A3F8-1AF810E28A64}"/>
              </a:ext>
            </a:extLst>
          </p:cNvPr>
          <p:cNvSpPr txBox="1"/>
          <p:nvPr/>
        </p:nvSpPr>
        <p:spPr>
          <a:xfrm>
            <a:off x="1197868" y="6151230"/>
            <a:ext cx="9217024" cy="364395"/>
          </a:xfrm>
          <a:prstGeom prst="rect">
            <a:avLst/>
          </a:prstGeom>
          <a:noFill/>
        </p:spPr>
        <p:txBody>
          <a:bodyPr wrap="square">
            <a:spAutoFit/>
          </a:bodyPr>
          <a:lstStyle/>
          <a:p>
            <a:pPr marL="342900" lvl="0" indent="-342900">
              <a:lnSpc>
                <a:spcPct val="107000"/>
              </a:lnSpc>
              <a:spcAft>
                <a:spcPts val="800"/>
              </a:spcAft>
              <a:buFont typeface="Symbol" panose="05050102010706020507" pitchFamily="18" charset="2"/>
              <a:buChar char=""/>
            </a:pPr>
            <a:r>
              <a:rPr lang="en-IN" sz="1800" dirty="0">
                <a:effectLst/>
                <a:latin typeface="Century" panose="02040604050505020304" pitchFamily="18" charset="0"/>
                <a:ea typeface="Calibri" panose="020F0502020204030204" pitchFamily="34" charset="0"/>
                <a:cs typeface="Times New Roman" panose="02020603050405020304" pitchFamily="18" charset="0"/>
              </a:rPr>
              <a:t>DecisionTreeRegressor is giving me </a:t>
            </a:r>
            <a:r>
              <a:rPr lang="en-IN" dirty="0">
                <a:latin typeface="Century" panose="02040604050505020304" pitchFamily="18" charset="0"/>
                <a:ea typeface="Calibri" panose="020F0502020204030204" pitchFamily="34" charset="0"/>
                <a:cs typeface="Times New Roman" panose="02020603050405020304" pitchFamily="18" charset="0"/>
              </a:rPr>
              <a:t>64.60</a:t>
            </a:r>
            <a:r>
              <a:rPr lang="en-IN" sz="1800" dirty="0">
                <a:effectLst/>
                <a:latin typeface="Century" panose="02040604050505020304" pitchFamily="18" charset="0"/>
                <a:ea typeface="Calibri" panose="020F0502020204030204" pitchFamily="34" charset="0"/>
                <a:cs typeface="Times New Roman" panose="02020603050405020304" pitchFamily="18" charset="0"/>
              </a:rPr>
              <a:t>% r2_score.</a:t>
            </a:r>
          </a:p>
        </p:txBody>
      </p:sp>
      <p:pic>
        <p:nvPicPr>
          <p:cNvPr id="5" name="Picture 4">
            <a:extLst>
              <a:ext uri="{FF2B5EF4-FFF2-40B4-BE49-F238E27FC236}">
                <a16:creationId xmlns:a16="http://schemas.microsoft.com/office/drawing/2014/main" id="{EA71ED7B-8D0C-492C-AA64-D14D9ABF9D6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66279" y="1828800"/>
            <a:ext cx="9684567" cy="4133056"/>
          </a:xfrm>
          <a:prstGeom prst="rect">
            <a:avLst/>
          </a:prstGeom>
          <a:noFill/>
          <a:ln>
            <a:noFill/>
          </a:ln>
        </p:spPr>
      </p:pic>
    </p:spTree>
    <p:extLst>
      <p:ext uri="{BB962C8B-B14F-4D97-AF65-F5344CB8AC3E}">
        <p14:creationId xmlns:p14="http://schemas.microsoft.com/office/powerpoint/2010/main" val="31114040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EAB9BB-B84C-4CD7-999D-9115EAEEC0D7}"/>
              </a:ext>
            </a:extLst>
          </p:cNvPr>
          <p:cNvSpPr>
            <a:spLocks noGrp="1"/>
          </p:cNvSpPr>
          <p:nvPr>
            <p:ph type="title"/>
          </p:nvPr>
        </p:nvSpPr>
        <p:spPr/>
        <p:txBody>
          <a:bodyPr/>
          <a:lstStyle/>
          <a:p>
            <a:r>
              <a:rPr lang="en-US" dirty="0"/>
              <a:t>vi) KNN:</a:t>
            </a:r>
            <a:endParaRPr lang="en-IN" dirty="0"/>
          </a:p>
        </p:txBody>
      </p:sp>
      <p:sp>
        <p:nvSpPr>
          <p:cNvPr id="3" name="Content Placeholder 2">
            <a:extLst>
              <a:ext uri="{FF2B5EF4-FFF2-40B4-BE49-F238E27FC236}">
                <a16:creationId xmlns:a16="http://schemas.microsoft.com/office/drawing/2014/main" id="{7CBCD110-BAB5-4371-94E6-2B3586BAC96C}"/>
              </a:ext>
            </a:extLst>
          </p:cNvPr>
          <p:cNvSpPr>
            <a:spLocks noGrp="1"/>
          </p:cNvSpPr>
          <p:nvPr>
            <p:ph idx="1"/>
          </p:nvPr>
        </p:nvSpPr>
        <p:spPr>
          <a:xfrm>
            <a:off x="1065213" y="3037648"/>
            <a:ext cx="11026743" cy="3678303"/>
          </a:xfrm>
        </p:spPr>
        <p:txBody>
          <a:bodyPr>
            <a:normAutofit/>
          </a:bodyPr>
          <a:lstStyle/>
          <a:p>
            <a:endParaRPr lang="en-US" dirty="0"/>
          </a:p>
          <a:p>
            <a:endParaRPr lang="en-IN" dirty="0"/>
          </a:p>
          <a:p>
            <a:endParaRPr lang="en-IN" dirty="0"/>
          </a:p>
          <a:p>
            <a:endParaRPr lang="en-IN" dirty="0"/>
          </a:p>
          <a:p>
            <a:endParaRPr lang="en-IN" dirty="0"/>
          </a:p>
          <a:p>
            <a:endParaRPr lang="en-IN" dirty="0"/>
          </a:p>
          <a:p>
            <a:pPr marL="0" indent="0">
              <a:buNone/>
            </a:pPr>
            <a:endParaRPr lang="en-IN" sz="2000" dirty="0">
              <a:latin typeface="Century" panose="02040604050505020304" pitchFamily="18" charset="0"/>
            </a:endParaRPr>
          </a:p>
          <a:p>
            <a:pPr>
              <a:buFont typeface="Wingdings" panose="05000000000000000000" pitchFamily="2" charset="2"/>
              <a:buChar char="ü"/>
            </a:pPr>
            <a:r>
              <a:rPr lang="en-IN" sz="2000" dirty="0">
                <a:latin typeface="Century" panose="02040604050505020304" pitchFamily="18" charset="0"/>
              </a:rPr>
              <a:t>KNN is giving me 56778% r2_score.</a:t>
            </a:r>
          </a:p>
        </p:txBody>
      </p:sp>
      <p:pic>
        <p:nvPicPr>
          <p:cNvPr id="4" name="Picture 3">
            <a:extLst>
              <a:ext uri="{FF2B5EF4-FFF2-40B4-BE49-F238E27FC236}">
                <a16:creationId xmlns:a16="http://schemas.microsoft.com/office/drawing/2014/main" id="{9233BE14-2FEF-42C8-9534-AE7FDEE9993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81844" y="1828800"/>
            <a:ext cx="9649072" cy="3917032"/>
          </a:xfrm>
          <a:prstGeom prst="rect">
            <a:avLst/>
          </a:prstGeom>
          <a:noFill/>
          <a:ln>
            <a:noFill/>
          </a:ln>
        </p:spPr>
      </p:pic>
    </p:spTree>
    <p:extLst>
      <p:ext uri="{BB962C8B-B14F-4D97-AF65-F5344CB8AC3E}">
        <p14:creationId xmlns:p14="http://schemas.microsoft.com/office/powerpoint/2010/main" val="2601904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A83A6D-B364-4CD5-8347-C52CE7DEBD0E}"/>
              </a:ext>
            </a:extLst>
          </p:cNvPr>
          <p:cNvSpPr>
            <a:spLocks noGrp="1"/>
          </p:cNvSpPr>
          <p:nvPr>
            <p:ph type="title"/>
          </p:nvPr>
        </p:nvSpPr>
        <p:spPr>
          <a:xfrm>
            <a:off x="1522413" y="381000"/>
            <a:ext cx="9829799" cy="743744"/>
          </a:xfrm>
        </p:spPr>
        <p:txBody>
          <a:bodyPr/>
          <a:lstStyle/>
          <a:p>
            <a:r>
              <a:rPr lang="en-IN" dirty="0"/>
              <a:t>vii) </a:t>
            </a:r>
            <a:r>
              <a:rPr lang="en-IN" dirty="0" err="1"/>
              <a:t>BaggingRegressor</a:t>
            </a:r>
            <a:r>
              <a:rPr lang="en-IN" dirty="0"/>
              <a:t>:</a:t>
            </a:r>
          </a:p>
        </p:txBody>
      </p:sp>
      <p:sp>
        <p:nvSpPr>
          <p:cNvPr id="6" name="TextBox 5">
            <a:extLst>
              <a:ext uri="{FF2B5EF4-FFF2-40B4-BE49-F238E27FC236}">
                <a16:creationId xmlns:a16="http://schemas.microsoft.com/office/drawing/2014/main" id="{1135E1A0-B3BE-49B0-9B7F-9B5719E99E70}"/>
              </a:ext>
            </a:extLst>
          </p:cNvPr>
          <p:cNvSpPr txBox="1"/>
          <p:nvPr/>
        </p:nvSpPr>
        <p:spPr>
          <a:xfrm>
            <a:off x="1065213" y="5427447"/>
            <a:ext cx="10621887" cy="1070871"/>
          </a:xfrm>
          <a:prstGeom prst="rect">
            <a:avLst/>
          </a:prstGeom>
          <a:noFill/>
        </p:spPr>
        <p:txBody>
          <a:bodyPr wrap="square">
            <a:spAutoFit/>
          </a:bodyPr>
          <a:lstStyle/>
          <a:p>
            <a:pPr marL="285750" lvl="0" indent="-285750">
              <a:lnSpc>
                <a:spcPct val="107000"/>
              </a:lnSpc>
              <a:spcAft>
                <a:spcPts val="800"/>
              </a:spcAft>
              <a:buFont typeface="Wingdings" panose="05000000000000000000" pitchFamily="2" charset="2"/>
              <a:buChar char="ü"/>
            </a:pPr>
            <a:r>
              <a:rPr lang="en-IN" sz="1800" dirty="0" err="1">
                <a:effectLst/>
                <a:latin typeface="Century" panose="02040604050505020304" pitchFamily="18" charset="0"/>
                <a:ea typeface="Calibri" panose="020F0502020204030204" pitchFamily="34" charset="0"/>
                <a:cs typeface="Times New Roman" panose="02020603050405020304" pitchFamily="18" charset="0"/>
              </a:rPr>
              <a:t>BaggingRegressor</a:t>
            </a:r>
            <a:r>
              <a:rPr lang="en-IN" sz="1800" dirty="0">
                <a:effectLst/>
                <a:latin typeface="Century" panose="02040604050505020304" pitchFamily="18" charset="0"/>
                <a:ea typeface="Calibri" panose="020F0502020204030204" pitchFamily="34" charset="0"/>
                <a:cs typeface="Times New Roman" panose="02020603050405020304" pitchFamily="18" charset="0"/>
              </a:rPr>
              <a:t> is giving me 78.98% r2_score.</a:t>
            </a:r>
          </a:p>
          <a:p>
            <a:pPr marL="342900" lvl="0" indent="-342900">
              <a:lnSpc>
                <a:spcPct val="107000"/>
              </a:lnSpc>
              <a:spcAft>
                <a:spcPts val="800"/>
              </a:spcAft>
              <a:buFont typeface="Wingdings" panose="05000000000000000000" pitchFamily="2" charset="2"/>
              <a:buChar char=""/>
            </a:pPr>
            <a:r>
              <a:rPr lang="en-IN" sz="1800" b="1" dirty="0">
                <a:solidFill>
                  <a:srgbClr val="000000"/>
                </a:solidFill>
                <a:effectLst/>
                <a:latin typeface="Century" panose="02040604050505020304" pitchFamily="18" charset="0"/>
                <a:ea typeface="Calibri" panose="020F0502020204030204" pitchFamily="34" charset="0"/>
                <a:cs typeface="Calibri" panose="020F0502020204030204" pitchFamily="34" charset="0"/>
              </a:rPr>
              <a:t>By looking into the model r2_score and error I found </a:t>
            </a:r>
            <a:r>
              <a:rPr lang="en-IN" sz="1800" b="1" dirty="0">
                <a:effectLst/>
                <a:latin typeface="Century" panose="02040604050505020304" pitchFamily="18" charset="0"/>
                <a:ea typeface="Calibri" panose="020F0502020204030204" pitchFamily="34" charset="0"/>
                <a:cs typeface="Times New Roman" panose="02020603050405020304" pitchFamily="18" charset="0"/>
              </a:rPr>
              <a:t>ExtraTreesRegressor as the best model with highest r2_score and least errors.</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id="{9CE7744A-CEB1-471A-8BF3-4766A693F9A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36106" y="1833364"/>
            <a:ext cx="9756575" cy="3600400"/>
          </a:xfrm>
          <a:prstGeom prst="rect">
            <a:avLst/>
          </a:prstGeom>
          <a:noFill/>
          <a:ln>
            <a:noFill/>
          </a:ln>
        </p:spPr>
      </p:pic>
    </p:spTree>
    <p:extLst>
      <p:ext uri="{BB962C8B-B14F-4D97-AF65-F5344CB8AC3E}">
        <p14:creationId xmlns:p14="http://schemas.microsoft.com/office/powerpoint/2010/main" val="2973771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B98C0E-0647-4479-BCE6-48C56E91BEE5}"/>
              </a:ext>
            </a:extLst>
          </p:cNvPr>
          <p:cNvSpPr>
            <a:spLocks noGrp="1"/>
          </p:cNvSpPr>
          <p:nvPr>
            <p:ph type="title"/>
          </p:nvPr>
        </p:nvSpPr>
        <p:spPr/>
        <p:txBody>
          <a:bodyPr/>
          <a:lstStyle/>
          <a:p>
            <a:r>
              <a:rPr lang="en-IN" dirty="0"/>
              <a:t>Hyper Parameter Tunning:</a:t>
            </a:r>
          </a:p>
        </p:txBody>
      </p:sp>
      <p:sp>
        <p:nvSpPr>
          <p:cNvPr id="5" name="Content Placeholder 4">
            <a:extLst>
              <a:ext uri="{FF2B5EF4-FFF2-40B4-BE49-F238E27FC236}">
                <a16:creationId xmlns:a16="http://schemas.microsoft.com/office/drawing/2014/main" id="{4FD806FF-86FB-4630-8AC9-381CCE1B106F}"/>
              </a:ext>
            </a:extLst>
          </p:cNvPr>
          <p:cNvSpPr>
            <a:spLocks noGrp="1"/>
          </p:cNvSpPr>
          <p:nvPr>
            <p:ph idx="1"/>
          </p:nvPr>
        </p:nvSpPr>
        <p:spPr/>
        <p:txBody>
          <a:bodyPr/>
          <a:lstStyle/>
          <a:p>
            <a:endParaRPr lang="en-IN"/>
          </a:p>
        </p:txBody>
      </p:sp>
      <p:pic>
        <p:nvPicPr>
          <p:cNvPr id="7" name="Picture 6">
            <a:extLst>
              <a:ext uri="{FF2B5EF4-FFF2-40B4-BE49-F238E27FC236}">
                <a16:creationId xmlns:a16="http://schemas.microsoft.com/office/drawing/2014/main" id="{B60D6FF8-7DF9-4CDF-B952-73E6F456772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93812" y="1988840"/>
            <a:ext cx="10280004" cy="4536504"/>
          </a:xfrm>
          <a:prstGeom prst="rect">
            <a:avLst/>
          </a:prstGeom>
          <a:noFill/>
          <a:ln>
            <a:noFill/>
          </a:ln>
        </p:spPr>
      </p:pic>
    </p:spTree>
    <p:extLst>
      <p:ext uri="{BB962C8B-B14F-4D97-AF65-F5344CB8AC3E}">
        <p14:creationId xmlns:p14="http://schemas.microsoft.com/office/powerpoint/2010/main" val="2943827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C415D3-5AE3-4A97-A0DD-07373C0FCF78}"/>
              </a:ext>
            </a:extLst>
          </p:cNvPr>
          <p:cNvSpPr>
            <a:spLocks noGrp="1"/>
          </p:cNvSpPr>
          <p:nvPr>
            <p:ph type="title"/>
          </p:nvPr>
        </p:nvSpPr>
        <p:spPr/>
        <p:txBody>
          <a:bodyPr/>
          <a:lstStyle/>
          <a:p>
            <a:r>
              <a:rPr lang="en-IN" dirty="0"/>
              <a:t>Hyper Parameter Tunning:</a:t>
            </a:r>
          </a:p>
        </p:txBody>
      </p:sp>
      <p:sp>
        <p:nvSpPr>
          <p:cNvPr id="5" name="Content Placeholder 4">
            <a:extLst>
              <a:ext uri="{FF2B5EF4-FFF2-40B4-BE49-F238E27FC236}">
                <a16:creationId xmlns:a16="http://schemas.microsoft.com/office/drawing/2014/main" id="{32E5722D-930C-45EF-ADD0-1920A5360020}"/>
              </a:ext>
            </a:extLst>
          </p:cNvPr>
          <p:cNvSpPr>
            <a:spLocks noGrp="1"/>
          </p:cNvSpPr>
          <p:nvPr>
            <p:ph idx="1"/>
          </p:nvPr>
        </p:nvSpPr>
        <p:spPr>
          <a:xfrm>
            <a:off x="1522413" y="1981201"/>
            <a:ext cx="9829799" cy="2599927"/>
          </a:xfrm>
        </p:spPr>
        <p:txBody>
          <a:bodyPr/>
          <a:lstStyle/>
          <a:p>
            <a:endParaRPr lang="en-IN" dirty="0"/>
          </a:p>
        </p:txBody>
      </p:sp>
      <p:sp>
        <p:nvSpPr>
          <p:cNvPr id="9" name="TextBox 8">
            <a:extLst>
              <a:ext uri="{FF2B5EF4-FFF2-40B4-BE49-F238E27FC236}">
                <a16:creationId xmlns:a16="http://schemas.microsoft.com/office/drawing/2014/main" id="{33005269-F727-4362-A92C-06D6E19E5867}"/>
              </a:ext>
            </a:extLst>
          </p:cNvPr>
          <p:cNvSpPr txBox="1"/>
          <p:nvPr/>
        </p:nvSpPr>
        <p:spPr>
          <a:xfrm>
            <a:off x="1051623" y="5719735"/>
            <a:ext cx="9900591" cy="1053237"/>
          </a:xfrm>
          <a:prstGeom prst="rect">
            <a:avLst/>
          </a:prstGeom>
          <a:noFill/>
        </p:spPr>
        <p:txBody>
          <a:bodyPr wrap="square">
            <a:spAutoFit/>
          </a:bodyPr>
          <a:lstStyle/>
          <a:p>
            <a:pPr marL="342900" lvl="0" indent="-342900">
              <a:lnSpc>
                <a:spcPct val="107000"/>
              </a:lnSpc>
              <a:spcAft>
                <a:spcPts val="800"/>
              </a:spcAft>
              <a:buFont typeface="Symbol" panose="05050102010706020507" pitchFamily="18" charset="2"/>
              <a:buChar char=""/>
            </a:pPr>
            <a:r>
              <a:rPr lang="en-IN" sz="2000" b="1" dirty="0">
                <a:effectLst/>
                <a:latin typeface="Century" panose="02040604050505020304" pitchFamily="18" charset="0"/>
                <a:ea typeface="Calibri" panose="020F0502020204030204" pitchFamily="34" charset="0"/>
                <a:cs typeface="Times New Roman" panose="02020603050405020304" pitchFamily="18" charset="0"/>
              </a:rPr>
              <a:t>I have choosed all parameters of ExtraTreesRegressor, after tunning the model with best parameters I have </a:t>
            </a:r>
            <a:r>
              <a:rPr lang="en-IN" sz="2000" b="1" dirty="0" err="1">
                <a:effectLst/>
                <a:latin typeface="Century" panose="02040604050505020304" pitchFamily="18" charset="0"/>
                <a:ea typeface="Calibri" panose="020F0502020204030204" pitchFamily="34" charset="0"/>
                <a:cs typeface="Times New Roman" panose="02020603050405020304" pitchFamily="18" charset="0"/>
              </a:rPr>
              <a:t>incresed</a:t>
            </a:r>
            <a:r>
              <a:rPr lang="en-IN" sz="2000" b="1" dirty="0">
                <a:effectLst/>
                <a:latin typeface="Century" panose="02040604050505020304" pitchFamily="18" charset="0"/>
                <a:ea typeface="Calibri" panose="020F0502020204030204" pitchFamily="34" charset="0"/>
                <a:cs typeface="Times New Roman" panose="02020603050405020304" pitchFamily="18" charset="0"/>
              </a:rPr>
              <a:t> my model accuracy from 81.18% to 82.01%.</a:t>
            </a:r>
            <a:endParaRPr lang="en-IN" sz="2000" dirty="0">
              <a:effectLst/>
              <a:latin typeface="Century" panose="02040604050505020304" pitchFamily="18" charset="0"/>
              <a:ea typeface="Calibri" panose="020F0502020204030204" pitchFamily="34" charset="0"/>
              <a:cs typeface="Times New Roman" panose="02020603050405020304" pitchFamily="18" charset="0"/>
            </a:endParaRPr>
          </a:p>
        </p:txBody>
      </p:sp>
      <p:pic>
        <p:nvPicPr>
          <p:cNvPr id="6" name="Picture 5">
            <a:extLst>
              <a:ext uri="{FF2B5EF4-FFF2-40B4-BE49-F238E27FC236}">
                <a16:creationId xmlns:a16="http://schemas.microsoft.com/office/drawing/2014/main" id="{4F8F2773-7222-435B-91DC-1302E3B2A0AE}"/>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6613" y="1975319"/>
            <a:ext cx="9829799" cy="3744416"/>
          </a:xfrm>
          <a:prstGeom prst="rect">
            <a:avLst/>
          </a:prstGeom>
          <a:noFill/>
          <a:ln>
            <a:noFill/>
          </a:ln>
        </p:spPr>
      </p:pic>
    </p:spTree>
    <p:extLst>
      <p:ext uri="{BB962C8B-B14F-4D97-AF65-F5344CB8AC3E}">
        <p14:creationId xmlns:p14="http://schemas.microsoft.com/office/powerpoint/2010/main" val="293603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F6DC4A-EAA2-4E00-965C-67003F049E5E}"/>
              </a:ext>
            </a:extLst>
          </p:cNvPr>
          <p:cNvSpPr>
            <a:spLocks noGrp="1"/>
          </p:cNvSpPr>
          <p:nvPr>
            <p:ph type="title"/>
          </p:nvPr>
        </p:nvSpPr>
        <p:spPr/>
        <p:txBody>
          <a:bodyPr>
            <a:normAutofit fontScale="90000"/>
          </a:bodyPr>
          <a:lstStyle/>
          <a:p>
            <a:r>
              <a:rPr lang="en-IN" sz="3200" dirty="0"/>
              <a:t>Saving the model and predictions using saved model:</a:t>
            </a:r>
          </a:p>
        </p:txBody>
      </p:sp>
      <p:sp>
        <p:nvSpPr>
          <p:cNvPr id="6" name="Content Placeholder 5">
            <a:extLst>
              <a:ext uri="{FF2B5EF4-FFF2-40B4-BE49-F238E27FC236}">
                <a16:creationId xmlns:a16="http://schemas.microsoft.com/office/drawing/2014/main" id="{BA3609A6-9419-4DB3-B725-DA4BF3C4D0DD}"/>
              </a:ext>
            </a:extLst>
          </p:cNvPr>
          <p:cNvSpPr>
            <a:spLocks noGrp="1"/>
          </p:cNvSpPr>
          <p:nvPr>
            <p:ph idx="1"/>
          </p:nvPr>
        </p:nvSpPr>
        <p:spPr>
          <a:xfrm>
            <a:off x="1522413" y="1700808"/>
            <a:ext cx="9829799" cy="4468217"/>
          </a:xfrm>
        </p:spPr>
        <p:txBody>
          <a:bodyPr/>
          <a:lstStyle/>
          <a:p>
            <a:pPr>
              <a:spcBef>
                <a:spcPts val="300"/>
              </a:spcBef>
              <a:spcAft>
                <a:spcPts val="300"/>
              </a:spcAft>
              <a:buFont typeface="Wingdings" panose="05000000000000000000" pitchFamily="2" charset="2"/>
              <a:buChar char="ü"/>
            </a:pPr>
            <a:r>
              <a:rPr lang="en-IN" sz="1800" dirty="0">
                <a:effectLst/>
                <a:latin typeface="Century" panose="02040604050505020304" pitchFamily="18" charset="0"/>
                <a:ea typeface="Calibri" panose="020F0502020204030204" pitchFamily="34" charset="0"/>
                <a:cs typeface="Times New Roman" panose="02020603050405020304" pitchFamily="18" charset="0"/>
              </a:rPr>
              <a:t>I have saved my best model using .</a:t>
            </a:r>
            <a:r>
              <a:rPr lang="en-IN" sz="1800" dirty="0" err="1">
                <a:effectLst/>
                <a:latin typeface="Century" panose="02040604050505020304" pitchFamily="18" charset="0"/>
                <a:ea typeface="Calibri" panose="020F0502020204030204" pitchFamily="34" charset="0"/>
                <a:cs typeface="Times New Roman" panose="02020603050405020304" pitchFamily="18" charset="0"/>
              </a:rPr>
              <a:t>pkl</a:t>
            </a:r>
            <a:r>
              <a:rPr lang="en-IN" sz="1800" dirty="0">
                <a:effectLst/>
                <a:latin typeface="Century" panose="02040604050505020304" pitchFamily="18" charset="0"/>
                <a:ea typeface="Calibri" panose="020F0502020204030204" pitchFamily="34" charset="0"/>
                <a:cs typeface="Times New Roman" panose="02020603050405020304" pitchFamily="18" charset="0"/>
              </a:rPr>
              <a:t> as follows</a:t>
            </a:r>
            <a:r>
              <a:rPr lang="en-IN" sz="1800" b="1" dirty="0">
                <a:effectLst/>
                <a:latin typeface="Century" panose="02040604050505020304" pitchFamily="18" charset="0"/>
                <a:ea typeface="Calibri" panose="020F0502020204030204" pitchFamily="34" charset="0"/>
                <a:cs typeface="Times New Roman" panose="02020603050405020304" pitchFamily="18" charset="0"/>
              </a:rPr>
              <a:t>.</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a:p>
            <a:pPr>
              <a:spcBef>
                <a:spcPts val="300"/>
              </a:spcBef>
              <a:spcAft>
                <a:spcPts val="300"/>
              </a:spcAft>
              <a:buFont typeface="Wingdings" panose="05000000000000000000" pitchFamily="2" charset="2"/>
              <a:buChar char="ü"/>
            </a:pPr>
            <a:r>
              <a:rPr lang="en-IN" sz="1800" dirty="0">
                <a:effectLst/>
                <a:latin typeface="Century" panose="02040604050505020304" pitchFamily="18" charset="0"/>
                <a:ea typeface="Calibri" panose="020F0502020204030204" pitchFamily="34" charset="0"/>
                <a:cs typeface="Times New Roman" panose="02020603050405020304" pitchFamily="18" charset="0"/>
              </a:rPr>
              <a:t>Now after saving the best model, loading my saved model and predicting the price values.</a:t>
            </a:r>
          </a:p>
          <a:p>
            <a:pPr marL="0" indent="0">
              <a:spcBef>
                <a:spcPts val="300"/>
              </a:spcBef>
              <a:spcAft>
                <a:spcPts val="300"/>
              </a:spcAft>
              <a:buNone/>
            </a:pPr>
            <a:endParaRPr lang="en-IN" dirty="0">
              <a:latin typeface="Century" panose="02040604050505020304" pitchFamily="18" charset="0"/>
            </a:endParaRPr>
          </a:p>
        </p:txBody>
      </p:sp>
      <p:sp>
        <p:nvSpPr>
          <p:cNvPr id="9" name="TextBox 8">
            <a:extLst>
              <a:ext uri="{FF2B5EF4-FFF2-40B4-BE49-F238E27FC236}">
                <a16:creationId xmlns:a16="http://schemas.microsoft.com/office/drawing/2014/main" id="{E681DA89-A5EE-4ED7-B816-E80ADAE3AFFD}"/>
              </a:ext>
            </a:extLst>
          </p:cNvPr>
          <p:cNvSpPr txBox="1"/>
          <p:nvPr/>
        </p:nvSpPr>
        <p:spPr>
          <a:xfrm>
            <a:off x="1092799" y="5553928"/>
            <a:ext cx="9722296" cy="671915"/>
          </a:xfrm>
          <a:prstGeom prst="rect">
            <a:avLst/>
          </a:prstGeom>
          <a:noFill/>
        </p:spPr>
        <p:txBody>
          <a:bodyPr wrap="square">
            <a:spAutoFit/>
          </a:bodyPr>
          <a:lstStyle/>
          <a:p>
            <a:pPr marL="342900" lvl="0" indent="-342900">
              <a:lnSpc>
                <a:spcPct val="107000"/>
              </a:lnSpc>
              <a:spcAft>
                <a:spcPts val="800"/>
              </a:spcAft>
              <a:buFont typeface="Wingdings" panose="05000000000000000000" pitchFamily="2" charset="2"/>
              <a:buChar char=""/>
            </a:pPr>
            <a:r>
              <a:rPr lang="en-IN" sz="1800" b="1" dirty="0">
                <a:effectLst/>
                <a:latin typeface="Calibri" panose="020F0502020204030204" pitchFamily="34" charset="0"/>
                <a:ea typeface="Calibri" panose="020F0502020204030204" pitchFamily="34" charset="0"/>
                <a:cs typeface="Calibri" panose="020F0502020204030204" pitchFamily="34" charset="0"/>
              </a:rPr>
              <a:t>I have predicted the </a:t>
            </a:r>
            <a:r>
              <a:rPr lang="en-IN" b="1" dirty="0">
                <a:latin typeface="Calibri" panose="020F0502020204030204" pitchFamily="34" charset="0"/>
                <a:ea typeface="Calibri" panose="020F0502020204030204" pitchFamily="34" charset="0"/>
                <a:cs typeface="Calibri" panose="020F0502020204030204" pitchFamily="34" charset="0"/>
              </a:rPr>
              <a:t>Flight</a:t>
            </a:r>
            <a:r>
              <a:rPr lang="en-IN" sz="1800" b="1" dirty="0">
                <a:effectLst/>
                <a:latin typeface="Calibri" panose="020F0502020204030204" pitchFamily="34" charset="0"/>
                <a:ea typeface="Calibri" panose="020F0502020204030204" pitchFamily="34" charset="0"/>
                <a:cs typeface="Calibri" panose="020F0502020204030204" pitchFamily="34" charset="0"/>
              </a:rPr>
              <a:t> Price using saved model, and the predictions look good. The Predicted values are almost same as actual values.</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7" name="Picture 6">
            <a:extLst>
              <a:ext uri="{FF2B5EF4-FFF2-40B4-BE49-F238E27FC236}">
                <a16:creationId xmlns:a16="http://schemas.microsoft.com/office/drawing/2014/main" id="{7CBA8D2E-3760-43E1-A20D-1ECD7F2755A3}"/>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65213" y="2313072"/>
            <a:ext cx="9829799" cy="2828973"/>
          </a:xfrm>
          <a:prstGeom prst="rect">
            <a:avLst/>
          </a:prstGeom>
          <a:noFill/>
          <a:ln>
            <a:noFill/>
          </a:ln>
        </p:spPr>
      </p:pic>
    </p:spTree>
    <p:extLst>
      <p:ext uri="{BB962C8B-B14F-4D97-AF65-F5344CB8AC3E}">
        <p14:creationId xmlns:p14="http://schemas.microsoft.com/office/powerpoint/2010/main" val="183315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BD7A22-ECC5-4289-ADA2-7544542404A0}"/>
              </a:ext>
            </a:extLst>
          </p:cNvPr>
          <p:cNvSpPr>
            <a:spLocks noGrp="1"/>
          </p:cNvSpPr>
          <p:nvPr>
            <p:ph type="title"/>
          </p:nvPr>
        </p:nvSpPr>
        <p:spPr>
          <a:xfrm>
            <a:off x="1522413" y="381000"/>
            <a:ext cx="9829799" cy="959768"/>
          </a:xfrm>
        </p:spPr>
        <p:txBody>
          <a:bodyPr/>
          <a:lstStyle/>
          <a:p>
            <a:r>
              <a:rPr lang="en-IN" dirty="0"/>
              <a:t>Ploting the predicted values v/s actual values:</a:t>
            </a:r>
          </a:p>
        </p:txBody>
      </p:sp>
      <p:sp>
        <p:nvSpPr>
          <p:cNvPr id="6" name="TextBox 5">
            <a:extLst>
              <a:ext uri="{FF2B5EF4-FFF2-40B4-BE49-F238E27FC236}">
                <a16:creationId xmlns:a16="http://schemas.microsoft.com/office/drawing/2014/main" id="{FB2D63B2-4E63-4FE3-A5B6-AA82255480F9}"/>
              </a:ext>
            </a:extLst>
          </p:cNvPr>
          <p:cNvSpPr txBox="1"/>
          <p:nvPr/>
        </p:nvSpPr>
        <p:spPr>
          <a:xfrm>
            <a:off x="1094422" y="5755883"/>
            <a:ext cx="10801200" cy="671915"/>
          </a:xfrm>
          <a:prstGeom prst="rect">
            <a:avLst/>
          </a:prstGeom>
          <a:noFill/>
        </p:spPr>
        <p:txBody>
          <a:bodyPr wrap="square">
            <a:spAutoFit/>
          </a:bodyPr>
          <a:lstStyle/>
          <a:p>
            <a:pPr marL="342900" lvl="0" indent="-342900">
              <a:lnSpc>
                <a:spcPct val="107000"/>
              </a:lnSpc>
              <a:spcAft>
                <a:spcPts val="800"/>
              </a:spcAft>
              <a:buFont typeface="Symbol" panose="05050102010706020507" pitchFamily="18" charset="2"/>
              <a:buChar char=""/>
            </a:pPr>
            <a:r>
              <a:rPr lang="en-IN" sz="1800" b="1" dirty="0">
                <a:solidFill>
                  <a:srgbClr val="000000"/>
                </a:solidFill>
                <a:effectLst/>
                <a:latin typeface="Century" panose="02040604050505020304" pitchFamily="18" charset="0"/>
                <a:ea typeface="Calibri" panose="020F0502020204030204" pitchFamily="34" charset="0"/>
                <a:cs typeface="Calibri" panose="020F0502020204030204" pitchFamily="34" charset="0"/>
              </a:rPr>
              <a:t>Plotting Actual vs Predicted, To get better insight. Bule line is the actual line and red dots are the predicted values.</a:t>
            </a:r>
            <a:endParaRPr lang="en-IN" sz="1400" b="1" dirty="0">
              <a:effectLst/>
              <a:latin typeface="Century" panose="02040604050505020304" pitchFamily="18" charset="0"/>
              <a:ea typeface="Calibri" panose="020F0502020204030204"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id="{7A851C99-49B9-48FB-B69C-E521D45966E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65213" y="1916832"/>
            <a:ext cx="8786192" cy="3804890"/>
          </a:xfrm>
          <a:prstGeom prst="rect">
            <a:avLst/>
          </a:prstGeom>
          <a:noFill/>
          <a:ln>
            <a:noFill/>
          </a:ln>
        </p:spPr>
      </p:pic>
    </p:spTree>
    <p:extLst>
      <p:ext uri="{BB962C8B-B14F-4D97-AF65-F5344CB8AC3E}">
        <p14:creationId xmlns:p14="http://schemas.microsoft.com/office/powerpoint/2010/main" val="3489701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DCA6D4-2574-4EE8-A827-017D639C7FC7}"/>
              </a:ext>
            </a:extLst>
          </p:cNvPr>
          <p:cNvSpPr>
            <a:spLocks noGrp="1"/>
          </p:cNvSpPr>
          <p:nvPr>
            <p:ph type="title"/>
          </p:nvPr>
        </p:nvSpPr>
        <p:spPr/>
        <p:txBody>
          <a:bodyPr/>
          <a:lstStyle/>
          <a:p>
            <a:r>
              <a:rPr lang="en-IN" dirty="0"/>
              <a:t>Overview:</a:t>
            </a:r>
          </a:p>
        </p:txBody>
      </p:sp>
      <p:sp>
        <p:nvSpPr>
          <p:cNvPr id="3" name="Content Placeholder 2">
            <a:extLst>
              <a:ext uri="{FF2B5EF4-FFF2-40B4-BE49-F238E27FC236}">
                <a16:creationId xmlns:a16="http://schemas.microsoft.com/office/drawing/2014/main" id="{8A9EA786-E6B5-4CB5-9D6D-FE86AD033231}"/>
              </a:ext>
            </a:extLst>
          </p:cNvPr>
          <p:cNvSpPr>
            <a:spLocks noGrp="1"/>
          </p:cNvSpPr>
          <p:nvPr>
            <p:ph idx="1"/>
          </p:nvPr>
        </p:nvSpPr>
        <p:spPr/>
        <p:txBody>
          <a:bodyPr/>
          <a:lstStyle/>
          <a:p>
            <a:pPr>
              <a:buFont typeface="Wingdings" panose="05000000000000000000" pitchFamily="2" charset="2"/>
              <a:buChar char="ü"/>
            </a:pPr>
            <a:r>
              <a:rPr lang="en-US" sz="2400" dirty="0">
                <a:solidFill>
                  <a:schemeClr val="tx2"/>
                </a:solidFill>
                <a:latin typeface="Century" panose="02040604050505020304" pitchFamily="18" charset="0"/>
              </a:rPr>
              <a:t>In this particular presentation we will be looking on:</a:t>
            </a:r>
          </a:p>
          <a:p>
            <a:pPr lvl="1"/>
            <a:r>
              <a:rPr lang="en-US" dirty="0">
                <a:solidFill>
                  <a:schemeClr val="tx2"/>
                </a:solidFill>
                <a:latin typeface="Century" panose="02040604050505020304" pitchFamily="18" charset="0"/>
              </a:rPr>
              <a:t>How to analyze the dataset of Flight Price Prediction.</a:t>
            </a:r>
          </a:p>
          <a:p>
            <a:pPr lvl="1"/>
            <a:r>
              <a:rPr lang="en-US" dirty="0">
                <a:solidFill>
                  <a:schemeClr val="tx2"/>
                </a:solidFill>
                <a:latin typeface="Century" panose="02040604050505020304" pitchFamily="18" charset="0"/>
              </a:rPr>
              <a:t>What are the EDA steps in cleaning the dataset.</a:t>
            </a:r>
          </a:p>
          <a:p>
            <a:pPr lvl="1"/>
            <a:r>
              <a:rPr lang="en-US" dirty="0">
                <a:solidFill>
                  <a:schemeClr val="tx2"/>
                </a:solidFill>
                <a:latin typeface="Century" panose="02040604050505020304" pitchFamily="18" charset="0"/>
              </a:rPr>
              <a:t>Overall analysis on the problem.</a:t>
            </a:r>
          </a:p>
          <a:p>
            <a:pPr lvl="1"/>
            <a:r>
              <a:rPr lang="en-US" dirty="0">
                <a:solidFill>
                  <a:schemeClr val="tx2"/>
                </a:solidFill>
                <a:latin typeface="Century" panose="02040604050505020304" pitchFamily="18" charset="0"/>
              </a:rPr>
              <a:t>Model building from cleaned dataset.</a:t>
            </a:r>
          </a:p>
          <a:p>
            <a:pPr lvl="1"/>
            <a:r>
              <a:rPr lang="en-US" dirty="0">
                <a:solidFill>
                  <a:schemeClr val="tx2"/>
                </a:solidFill>
                <a:latin typeface="Century" panose="02040604050505020304" pitchFamily="18" charset="0"/>
              </a:rPr>
              <a:t>Predicting Flight Price for saved best model.</a:t>
            </a:r>
          </a:p>
          <a:p>
            <a:endParaRPr lang="en-IN" dirty="0"/>
          </a:p>
        </p:txBody>
      </p:sp>
    </p:spTree>
    <p:extLst>
      <p:ext uri="{BB962C8B-B14F-4D97-AF65-F5344CB8AC3E}">
        <p14:creationId xmlns:p14="http://schemas.microsoft.com/office/powerpoint/2010/main" val="315421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5AFB10-4610-4E90-B036-2E46D20B25E5}"/>
              </a:ext>
            </a:extLst>
          </p:cNvPr>
          <p:cNvSpPr>
            <a:spLocks noGrp="1"/>
          </p:cNvSpPr>
          <p:nvPr>
            <p:ph type="title"/>
          </p:nvPr>
        </p:nvSpPr>
        <p:spPr>
          <a:xfrm>
            <a:off x="1485900" y="404664"/>
            <a:ext cx="9829799" cy="1319808"/>
          </a:xfrm>
        </p:spPr>
        <p:txBody>
          <a:bodyPr/>
          <a:lstStyle/>
          <a:p>
            <a:r>
              <a:rPr lang="en-IN" dirty="0"/>
              <a:t>Conclusion:</a:t>
            </a:r>
          </a:p>
        </p:txBody>
      </p:sp>
      <p:sp>
        <p:nvSpPr>
          <p:cNvPr id="3" name="Content Placeholder 2">
            <a:extLst>
              <a:ext uri="{FF2B5EF4-FFF2-40B4-BE49-F238E27FC236}">
                <a16:creationId xmlns:a16="http://schemas.microsoft.com/office/drawing/2014/main" id="{BEF0F46B-4525-402B-8B70-52F18F4FC22F}"/>
              </a:ext>
            </a:extLst>
          </p:cNvPr>
          <p:cNvSpPr>
            <a:spLocks noGrp="1"/>
          </p:cNvSpPr>
          <p:nvPr>
            <p:ph idx="1"/>
          </p:nvPr>
        </p:nvSpPr>
        <p:spPr>
          <a:xfrm>
            <a:off x="477788" y="2852936"/>
            <a:ext cx="11233248" cy="3068960"/>
          </a:xfrm>
        </p:spPr>
        <p:txBody>
          <a:bodyPr>
            <a:noAutofit/>
          </a:bodyPr>
          <a:lstStyle/>
          <a:p>
            <a:pPr>
              <a:lnSpc>
                <a:spcPct val="107000"/>
              </a:lnSpc>
              <a:spcBef>
                <a:spcPts val="300"/>
              </a:spcBef>
              <a:spcAft>
                <a:spcPts val="300"/>
              </a:spcAft>
              <a:buFont typeface="Wingdings" panose="05000000000000000000" pitchFamily="2" charset="2"/>
              <a:buChar char="ü"/>
            </a:pPr>
            <a:r>
              <a:rPr lang="en-IN" sz="1550" dirty="0">
                <a:effectLst/>
                <a:latin typeface="Century" panose="02040604050505020304" pitchFamily="18" charset="0"/>
                <a:ea typeface="Calibri" panose="020F0502020204030204" pitchFamily="34" charset="0"/>
                <a:cs typeface="Times New Roman" panose="02020603050405020304" pitchFamily="18" charset="0"/>
              </a:rPr>
              <a:t>In this project report, we have used machine learning algorithms to predict the flight price. We have mentioned the step by step procedure to </a:t>
            </a:r>
            <a:r>
              <a:rPr lang="en-IN" sz="1550" dirty="0" err="1">
                <a:effectLst/>
                <a:latin typeface="Century" panose="02040604050505020304" pitchFamily="18" charset="0"/>
                <a:ea typeface="Calibri" panose="020F0502020204030204" pitchFamily="34" charset="0"/>
                <a:cs typeface="Times New Roman" panose="02020603050405020304" pitchFamily="18" charset="0"/>
              </a:rPr>
              <a:t>analyze</a:t>
            </a:r>
            <a:r>
              <a:rPr lang="en-IN" sz="1550" dirty="0">
                <a:effectLst/>
                <a:latin typeface="Century" panose="02040604050505020304" pitchFamily="18" charset="0"/>
                <a:ea typeface="Calibri" panose="020F0502020204030204" pitchFamily="34" charset="0"/>
                <a:cs typeface="Times New Roman" panose="02020603050405020304" pitchFamily="18" charset="0"/>
              </a:rPr>
              <a:t> the dataset and finding the correlation between the features.</a:t>
            </a:r>
          </a:p>
          <a:p>
            <a:pPr>
              <a:lnSpc>
                <a:spcPct val="107000"/>
              </a:lnSpc>
              <a:spcBef>
                <a:spcPts val="300"/>
              </a:spcBef>
              <a:spcAft>
                <a:spcPts val="300"/>
              </a:spcAft>
              <a:buFont typeface="Wingdings" panose="05000000000000000000" pitchFamily="2" charset="2"/>
              <a:buChar char="ü"/>
            </a:pPr>
            <a:r>
              <a:rPr lang="en-IN" sz="1550" dirty="0">
                <a:effectLst/>
                <a:latin typeface="Century" panose="02040604050505020304" pitchFamily="18" charset="0"/>
                <a:ea typeface="Calibri" panose="020F0502020204030204" pitchFamily="34" charset="0"/>
                <a:cs typeface="Times New Roman" panose="02020603050405020304" pitchFamily="18" charset="0"/>
              </a:rPr>
              <a:t>Thus we can select the features which are correlated to each other and are independent in nature. The power of visualization has helped us in understanding the data by graphical representation it has made me to understand what data is trying to say.</a:t>
            </a:r>
          </a:p>
          <a:p>
            <a:pPr>
              <a:lnSpc>
                <a:spcPct val="107000"/>
              </a:lnSpc>
              <a:spcBef>
                <a:spcPts val="300"/>
              </a:spcBef>
              <a:spcAft>
                <a:spcPts val="300"/>
              </a:spcAft>
              <a:buFont typeface="Wingdings" panose="05000000000000000000" pitchFamily="2" charset="2"/>
              <a:buChar char="ü"/>
            </a:pPr>
            <a:r>
              <a:rPr lang="en-IN" sz="1550" dirty="0">
                <a:effectLst/>
                <a:latin typeface="Century" panose="02040604050505020304" pitchFamily="18" charset="0"/>
                <a:ea typeface="Calibri" panose="020F0502020204030204" pitchFamily="34" charset="0"/>
                <a:cs typeface="Times New Roman" panose="02020603050405020304" pitchFamily="18" charset="0"/>
              </a:rPr>
              <a:t> Data cleaning is one of the most important steps to remove unrealistic values and unnecessary values. </a:t>
            </a:r>
          </a:p>
          <a:p>
            <a:pPr>
              <a:lnSpc>
                <a:spcPct val="107000"/>
              </a:lnSpc>
              <a:spcBef>
                <a:spcPts val="300"/>
              </a:spcBef>
              <a:spcAft>
                <a:spcPts val="300"/>
              </a:spcAft>
              <a:buFont typeface="Wingdings" panose="05000000000000000000" pitchFamily="2" charset="2"/>
              <a:buChar char="ü"/>
            </a:pPr>
            <a:r>
              <a:rPr lang="en-IN" sz="1550" dirty="0">
                <a:effectLst/>
                <a:latin typeface="Century" panose="02040604050505020304" pitchFamily="18" charset="0"/>
                <a:ea typeface="Calibri" panose="020F0502020204030204" pitchFamily="34" charset="0"/>
                <a:cs typeface="Times New Roman" panose="02020603050405020304" pitchFamily="18" charset="0"/>
              </a:rPr>
              <a:t>These feature set were then given as an input to </a:t>
            </a:r>
            <a:r>
              <a:rPr lang="en-IN" sz="1550" dirty="0">
                <a:latin typeface="Century" panose="02040604050505020304" pitchFamily="18" charset="0"/>
                <a:ea typeface="Calibri" panose="020F0502020204030204" pitchFamily="34" charset="0"/>
                <a:cs typeface="Times New Roman" panose="02020603050405020304" pitchFamily="18" charset="0"/>
              </a:rPr>
              <a:t>seven </a:t>
            </a:r>
            <a:r>
              <a:rPr lang="en-IN" sz="1550" dirty="0">
                <a:effectLst/>
                <a:latin typeface="Century" panose="02040604050505020304" pitchFamily="18" charset="0"/>
                <a:ea typeface="Calibri" panose="020F0502020204030204" pitchFamily="34" charset="0"/>
                <a:cs typeface="Times New Roman" panose="02020603050405020304" pitchFamily="18" charset="0"/>
              </a:rPr>
              <a:t>algorithms and a hyper parameter tunning was done to the best model and the accuracy has been improved. Hence we calculated the performance of each model using different performance metrics and compared them based on these metrics.</a:t>
            </a:r>
          </a:p>
          <a:p>
            <a:pPr>
              <a:lnSpc>
                <a:spcPct val="107000"/>
              </a:lnSpc>
              <a:spcBef>
                <a:spcPts val="300"/>
              </a:spcBef>
              <a:spcAft>
                <a:spcPts val="300"/>
              </a:spcAft>
              <a:buFont typeface="Wingdings" panose="05000000000000000000" pitchFamily="2" charset="2"/>
              <a:buChar char="ü"/>
            </a:pPr>
            <a:r>
              <a:rPr lang="en-IN" sz="1550" dirty="0">
                <a:effectLst/>
                <a:latin typeface="Century" panose="02040604050505020304" pitchFamily="18" charset="0"/>
                <a:ea typeface="Calibri" panose="020F0502020204030204" pitchFamily="34" charset="0"/>
                <a:cs typeface="Times New Roman" panose="02020603050405020304" pitchFamily="18" charset="0"/>
              </a:rPr>
              <a:t> Then we have also saved the best model and predicted the </a:t>
            </a:r>
            <a:r>
              <a:rPr lang="en-IN" sz="1550" dirty="0">
                <a:latin typeface="Century" panose="02040604050505020304" pitchFamily="18" charset="0"/>
                <a:ea typeface="Calibri" panose="020F0502020204030204" pitchFamily="34" charset="0"/>
                <a:cs typeface="Times New Roman" panose="02020603050405020304" pitchFamily="18" charset="0"/>
              </a:rPr>
              <a:t>flight</a:t>
            </a:r>
            <a:r>
              <a:rPr lang="en-IN" sz="1550" dirty="0">
                <a:effectLst/>
                <a:latin typeface="Century" panose="02040604050505020304" pitchFamily="18" charset="0"/>
                <a:ea typeface="Calibri" panose="020F0502020204030204" pitchFamily="34" charset="0"/>
                <a:cs typeface="Times New Roman" panose="02020603050405020304" pitchFamily="18" charset="0"/>
              </a:rPr>
              <a:t> price. It was good that the predicted and actual values were almost same.</a:t>
            </a:r>
            <a:r>
              <a:rPr lang="en-IN" sz="1550" dirty="0">
                <a:solidFill>
                  <a:srgbClr val="333333"/>
                </a:solidFill>
                <a:effectLst/>
                <a:latin typeface="Century" panose="02040604050505020304" pitchFamily="18" charset="0"/>
                <a:ea typeface="Calibri" panose="020F0502020204030204" pitchFamily="34" charset="0"/>
                <a:cs typeface="Calibri" panose="020F0502020204030204" pitchFamily="34" charset="0"/>
              </a:rPr>
              <a:t> </a:t>
            </a:r>
          </a:p>
          <a:p>
            <a:pPr>
              <a:lnSpc>
                <a:spcPct val="107000"/>
              </a:lnSpc>
              <a:spcBef>
                <a:spcPts val="300"/>
              </a:spcBef>
              <a:spcAft>
                <a:spcPts val="300"/>
              </a:spcAft>
              <a:buFont typeface="Wingdings" panose="05000000000000000000" pitchFamily="2" charset="2"/>
              <a:buChar char="ü"/>
            </a:pPr>
            <a:r>
              <a:rPr lang="en-IN" sz="1550" dirty="0">
                <a:solidFill>
                  <a:srgbClr val="333333"/>
                </a:solidFill>
                <a:effectLst/>
                <a:latin typeface="Century" panose="02040604050505020304" pitchFamily="18" charset="0"/>
                <a:ea typeface="Calibri" panose="020F0502020204030204" pitchFamily="34" charset="0"/>
                <a:cs typeface="Calibri" panose="020F0502020204030204" pitchFamily="34" charset="0"/>
              </a:rPr>
              <a:t>To conclude, the application of machine learning in </a:t>
            </a:r>
            <a:r>
              <a:rPr lang="en-IN" sz="1550" dirty="0">
                <a:solidFill>
                  <a:srgbClr val="333333"/>
                </a:solidFill>
                <a:latin typeface="Century" panose="02040604050505020304" pitchFamily="18" charset="0"/>
                <a:ea typeface="Calibri" panose="020F0502020204030204" pitchFamily="34" charset="0"/>
                <a:cs typeface="Calibri" panose="020F0502020204030204" pitchFamily="34" charset="0"/>
              </a:rPr>
              <a:t>flight</a:t>
            </a:r>
            <a:r>
              <a:rPr lang="en-IN" sz="1550" dirty="0">
                <a:solidFill>
                  <a:srgbClr val="333333"/>
                </a:solidFill>
                <a:effectLst/>
                <a:latin typeface="Century" panose="02040604050505020304" pitchFamily="18" charset="0"/>
                <a:ea typeface="Calibri" panose="020F0502020204030204" pitchFamily="34" charset="0"/>
                <a:cs typeface="Calibri" panose="020F0502020204030204" pitchFamily="34" charset="0"/>
              </a:rPr>
              <a:t> price prediction is still at an early stage. We hope this study has moved a small step ahead in providing some methodological and empirical contributions to online platforms, and presenting an alternative approach to the valuation of flight price.</a:t>
            </a:r>
          </a:p>
          <a:p>
            <a:pPr>
              <a:lnSpc>
                <a:spcPct val="107000"/>
              </a:lnSpc>
              <a:spcBef>
                <a:spcPts val="300"/>
              </a:spcBef>
              <a:spcAft>
                <a:spcPts val="300"/>
              </a:spcAft>
              <a:buFont typeface="Wingdings" panose="05000000000000000000" pitchFamily="2" charset="2"/>
              <a:buChar char="ü"/>
            </a:pPr>
            <a:r>
              <a:rPr lang="en-IN" sz="1550" dirty="0">
                <a:solidFill>
                  <a:srgbClr val="333333"/>
                </a:solidFill>
                <a:effectLst/>
                <a:latin typeface="Century" panose="02040604050505020304" pitchFamily="18" charset="0"/>
                <a:ea typeface="Calibri" panose="020F0502020204030204" pitchFamily="34" charset="0"/>
                <a:cs typeface="Calibri" panose="020F0502020204030204" pitchFamily="34" charset="0"/>
              </a:rPr>
              <a:t>Future direction of research may consider incorporating additional flight data from a larger economical background with more features.</a:t>
            </a:r>
            <a:endParaRPr lang="en-IN" sz="1550" dirty="0">
              <a:effectLst/>
              <a:latin typeface="Century" panose="02040604050505020304" pitchFamily="18" charset="0"/>
              <a:ea typeface="Calibri" panose="020F0502020204030204" pitchFamily="34" charset="0"/>
              <a:cs typeface="Times New Roman" panose="02020603050405020304" pitchFamily="18" charset="0"/>
            </a:endParaRPr>
          </a:p>
          <a:p>
            <a:pPr marL="0" indent="0">
              <a:buNone/>
            </a:pPr>
            <a:endParaRPr lang="en-IN" sz="1550" dirty="0"/>
          </a:p>
        </p:txBody>
      </p:sp>
    </p:spTree>
    <p:extLst>
      <p:ext uri="{BB962C8B-B14F-4D97-AF65-F5344CB8AC3E}">
        <p14:creationId xmlns:p14="http://schemas.microsoft.com/office/powerpoint/2010/main" val="28106522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descr="Icon, arrow&#10;&#10;Description automatically generated">
            <a:extLst>
              <a:ext uri="{FF2B5EF4-FFF2-40B4-BE49-F238E27FC236}">
                <a16:creationId xmlns:a16="http://schemas.microsoft.com/office/drawing/2014/main" id="{C0632D04-7271-4704-85B8-753D0EF520E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05780" y="404665"/>
            <a:ext cx="11377263" cy="6264696"/>
          </a:xfrm>
        </p:spPr>
      </p:pic>
    </p:spTree>
    <p:extLst>
      <p:ext uri="{BB962C8B-B14F-4D97-AF65-F5344CB8AC3E}">
        <p14:creationId xmlns:p14="http://schemas.microsoft.com/office/powerpoint/2010/main" val="636227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996A01-906C-4F39-89D2-6A73C0000004}"/>
              </a:ext>
            </a:extLst>
          </p:cNvPr>
          <p:cNvSpPr>
            <a:spLocks noGrp="1"/>
          </p:cNvSpPr>
          <p:nvPr>
            <p:ph type="title"/>
          </p:nvPr>
        </p:nvSpPr>
        <p:spPr/>
        <p:txBody>
          <a:bodyPr/>
          <a:lstStyle/>
          <a:p>
            <a:r>
              <a:rPr lang="en-IN" dirty="0"/>
              <a:t>Problem Statement:</a:t>
            </a:r>
          </a:p>
        </p:txBody>
      </p:sp>
      <p:sp>
        <p:nvSpPr>
          <p:cNvPr id="3" name="Content Placeholder 2">
            <a:extLst>
              <a:ext uri="{FF2B5EF4-FFF2-40B4-BE49-F238E27FC236}">
                <a16:creationId xmlns:a16="http://schemas.microsoft.com/office/drawing/2014/main" id="{E09D721E-6BEE-479A-9984-32A1EC00F53D}"/>
              </a:ext>
            </a:extLst>
          </p:cNvPr>
          <p:cNvSpPr>
            <a:spLocks noGrp="1"/>
          </p:cNvSpPr>
          <p:nvPr>
            <p:ph idx="1"/>
          </p:nvPr>
        </p:nvSpPr>
        <p:spPr>
          <a:xfrm>
            <a:off x="1522413" y="1772816"/>
            <a:ext cx="6012159" cy="5040560"/>
          </a:xfrm>
        </p:spPr>
        <p:txBody>
          <a:bodyPr>
            <a:normAutofit/>
          </a:bodyPr>
          <a:lstStyle/>
          <a:p>
            <a:pPr>
              <a:buFont typeface="Wingdings" panose="05000000000000000000" pitchFamily="2" charset="2"/>
              <a:buChar char="ü"/>
            </a:pPr>
            <a:r>
              <a:rPr lang="en-US" sz="1800" dirty="0">
                <a:latin typeface="Century" panose="02040604050505020304" pitchFamily="18" charset="0"/>
              </a:rPr>
              <a:t>Anyone who has booked a flight ticket knows how unexpectedly the prices vary. The cheapest available ticket on a given flight gets more and less expensive over time. This usually happens as an attempt to maximize revenue based on –</a:t>
            </a:r>
          </a:p>
          <a:p>
            <a:pPr marL="0" indent="0">
              <a:buNone/>
            </a:pPr>
            <a:r>
              <a:rPr lang="en-US" sz="1800" dirty="0">
                <a:latin typeface="Century" panose="02040604050505020304" pitchFamily="18" charset="0"/>
              </a:rPr>
              <a:t> 1. Time of purchase patterns (making sure last-minute purchases are expensive) </a:t>
            </a:r>
          </a:p>
          <a:p>
            <a:pPr marL="0" indent="0">
              <a:buNone/>
            </a:pPr>
            <a:r>
              <a:rPr lang="en-US" sz="1800" dirty="0">
                <a:latin typeface="Century" panose="02040604050505020304" pitchFamily="18" charset="0"/>
              </a:rPr>
              <a:t>2. Keeping the flight as full as they want it (raising prices on a flight which is filling up in order to reduce sales and hold back inventory for those expensive last-minute expensive purchases) </a:t>
            </a:r>
          </a:p>
          <a:p>
            <a:pPr marL="0" indent="0">
              <a:buNone/>
            </a:pPr>
            <a:r>
              <a:rPr lang="en-US" sz="1800" dirty="0">
                <a:latin typeface="Century" panose="02040604050505020304" pitchFamily="18" charset="0"/>
              </a:rPr>
              <a:t>So, you have to work on a project where you collect data of flight fares with other features and work to make a model to predict fares of flights.</a:t>
            </a:r>
          </a:p>
        </p:txBody>
      </p:sp>
      <p:pic>
        <p:nvPicPr>
          <p:cNvPr id="5" name="Picture 4">
            <a:extLst>
              <a:ext uri="{FF2B5EF4-FFF2-40B4-BE49-F238E27FC236}">
                <a16:creationId xmlns:a16="http://schemas.microsoft.com/office/drawing/2014/main" id="{CCA2D9AA-9C3F-41A3-BD78-41F92360FA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22604" y="1916832"/>
            <a:ext cx="3744416" cy="2880320"/>
          </a:xfrm>
          <a:prstGeom prst="rect">
            <a:avLst/>
          </a:prstGeom>
        </p:spPr>
      </p:pic>
    </p:spTree>
    <p:extLst>
      <p:ext uri="{BB962C8B-B14F-4D97-AF65-F5344CB8AC3E}">
        <p14:creationId xmlns:p14="http://schemas.microsoft.com/office/powerpoint/2010/main" val="133279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FEE7FC-150C-494B-AD00-461839A281EE}"/>
              </a:ext>
            </a:extLst>
          </p:cNvPr>
          <p:cNvSpPr>
            <a:spLocks noGrp="1"/>
          </p:cNvSpPr>
          <p:nvPr>
            <p:ph type="title"/>
          </p:nvPr>
        </p:nvSpPr>
        <p:spPr/>
        <p:txBody>
          <a:bodyPr/>
          <a:lstStyle/>
          <a:p>
            <a:r>
              <a:rPr lang="en-IN" dirty="0"/>
              <a:t>Problem Understanding:</a:t>
            </a:r>
          </a:p>
        </p:txBody>
      </p:sp>
      <p:sp>
        <p:nvSpPr>
          <p:cNvPr id="3" name="Content Placeholder 2">
            <a:extLst>
              <a:ext uri="{FF2B5EF4-FFF2-40B4-BE49-F238E27FC236}">
                <a16:creationId xmlns:a16="http://schemas.microsoft.com/office/drawing/2014/main" id="{0A8206DD-0782-4390-A86F-20EA444B06AC}"/>
              </a:ext>
            </a:extLst>
          </p:cNvPr>
          <p:cNvSpPr>
            <a:spLocks noGrp="1"/>
          </p:cNvSpPr>
          <p:nvPr>
            <p:ph idx="1"/>
          </p:nvPr>
        </p:nvSpPr>
        <p:spPr/>
        <p:txBody>
          <a:bodyPr>
            <a:normAutofit/>
          </a:bodyPr>
          <a:lstStyle/>
          <a:p>
            <a:pPr>
              <a:lnSpc>
                <a:spcPct val="107000"/>
              </a:lnSpc>
              <a:spcAft>
                <a:spcPts val="800"/>
              </a:spcAft>
              <a:buFont typeface="Wingdings" panose="05000000000000000000" pitchFamily="2" charset="2"/>
              <a:buChar char="ü"/>
            </a:pPr>
            <a:r>
              <a:rPr lang="en-IN" sz="1800" dirty="0">
                <a:effectLst/>
                <a:latin typeface="Century" panose="02040604050505020304" pitchFamily="18" charset="0"/>
                <a:ea typeface="Calibri" panose="020F0502020204030204" pitchFamily="34" charset="0"/>
                <a:cs typeface="Calibri" panose="020F0502020204030204" pitchFamily="34" charset="0"/>
              </a:rPr>
              <a:t>Flight prices are something unpredictable. It’s more than likely that we spent hours on the internet researching flight deals, trying to figure an airfare pricing system that seems completely random every day. Flight price appears to fluctuate without reason and longer flights aren’t always more expensive than shorter ones. </a:t>
            </a:r>
            <a:endParaRPr lang="en-IN" sz="1800" dirty="0">
              <a:latin typeface="Century" panose="02040604050505020304" pitchFamily="18" charset="0"/>
              <a:ea typeface="Calibri" panose="020F0502020204030204" pitchFamily="34" charset="0"/>
              <a:cs typeface="Times New Roman" panose="02020603050405020304" pitchFamily="18" charset="0"/>
            </a:endParaRPr>
          </a:p>
          <a:p>
            <a:pPr>
              <a:lnSpc>
                <a:spcPct val="107000"/>
              </a:lnSpc>
              <a:spcAft>
                <a:spcPts val="800"/>
              </a:spcAft>
              <a:buFont typeface="Wingdings" panose="05000000000000000000" pitchFamily="2" charset="2"/>
              <a:buChar char="ü"/>
            </a:pPr>
            <a:r>
              <a:rPr lang="en-IN" sz="1800" dirty="0">
                <a:effectLst/>
                <a:latin typeface="Century" panose="02040604050505020304" pitchFamily="18" charset="0"/>
                <a:ea typeface="Calibri" panose="020F0502020204030204" pitchFamily="34" charset="0"/>
                <a:cs typeface="Calibri" panose="020F0502020204030204" pitchFamily="34" charset="0"/>
              </a:rPr>
              <a:t>But now the question is how to know proper Flight price, for that I have built a Machine learning model which can predict the Flight price. Using various features like </a:t>
            </a:r>
            <a:r>
              <a:rPr lang="en-IN" sz="1800" b="1" dirty="0">
                <a:effectLst/>
                <a:latin typeface="Century" panose="02040604050505020304" pitchFamily="18" charset="0"/>
                <a:ea typeface="Calibri" panose="020F0502020204030204" pitchFamily="34" charset="0"/>
                <a:cs typeface="Calibri" panose="020F0502020204030204" pitchFamily="34" charset="0"/>
              </a:rPr>
              <a:t>Airline, Source, Destination, Arrival time, Departure time, Stops, Travelling date and the Price for the same travel</a:t>
            </a:r>
            <a:r>
              <a:rPr lang="en-IN" sz="1800" dirty="0">
                <a:effectLst/>
                <a:latin typeface="Century" panose="02040604050505020304" pitchFamily="18" charset="0"/>
                <a:ea typeface="Calibri" panose="020F0502020204030204" pitchFamily="34" charset="0"/>
                <a:cs typeface="Calibri" panose="020F0502020204030204" pitchFamily="34" charset="0"/>
              </a:rPr>
              <a:t>. So using all these previously known information and analysing the data I have achieved a good model that has </a:t>
            </a:r>
            <a:r>
              <a:rPr lang="en-IN" sz="1800" b="1" dirty="0">
                <a:effectLst/>
                <a:latin typeface="Century" panose="02040604050505020304" pitchFamily="18" charset="0"/>
                <a:ea typeface="Calibri" panose="020F0502020204030204" pitchFamily="34" charset="0"/>
                <a:cs typeface="Calibri" panose="020F0502020204030204" pitchFamily="34" charset="0"/>
              </a:rPr>
              <a:t>82% accuracy</a:t>
            </a:r>
            <a:r>
              <a:rPr lang="en-IN" sz="1800" dirty="0">
                <a:effectLst/>
                <a:latin typeface="Century" panose="02040604050505020304" pitchFamily="18" charset="0"/>
                <a:ea typeface="Calibri" panose="020F0502020204030204" pitchFamily="34" charset="0"/>
                <a:cs typeface="Calibri" panose="020F0502020204030204" pitchFamily="34" charset="0"/>
              </a:rPr>
              <a:t>. So let’s understand what all the steps we did to reach this good accuracy.</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a:p>
            <a:pPr marL="0" indent="0">
              <a:lnSpc>
                <a:spcPct val="107000"/>
              </a:lnSpc>
              <a:spcAft>
                <a:spcPts val="800"/>
              </a:spcAft>
              <a:buNone/>
            </a:pPr>
            <a:endParaRPr lang="en-IN" sz="2200" dirty="0">
              <a:latin typeface="Century" panose="02040604050505020304" pitchFamily="18" charset="0"/>
            </a:endParaRPr>
          </a:p>
        </p:txBody>
      </p:sp>
    </p:spTree>
    <p:extLst>
      <p:ext uri="{BB962C8B-B14F-4D97-AF65-F5344CB8AC3E}">
        <p14:creationId xmlns:p14="http://schemas.microsoft.com/office/powerpoint/2010/main" val="2424275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616372-B5D6-450C-9D30-0ED2779B89D7}"/>
              </a:ext>
            </a:extLst>
          </p:cNvPr>
          <p:cNvSpPr>
            <a:spLocks noGrp="1"/>
          </p:cNvSpPr>
          <p:nvPr>
            <p:ph type="title"/>
          </p:nvPr>
        </p:nvSpPr>
        <p:spPr>
          <a:xfrm>
            <a:off x="1522415" y="404664"/>
            <a:ext cx="9829798" cy="1296144"/>
          </a:xfrm>
        </p:spPr>
        <p:txBody>
          <a:bodyPr/>
          <a:lstStyle/>
          <a:p>
            <a:r>
              <a:rPr lang="en-IN" dirty="0"/>
              <a:t>What is Flight Price Prediction?</a:t>
            </a:r>
          </a:p>
        </p:txBody>
      </p:sp>
      <p:sp>
        <p:nvSpPr>
          <p:cNvPr id="3" name="Content Placeholder 2">
            <a:extLst>
              <a:ext uri="{FF2B5EF4-FFF2-40B4-BE49-F238E27FC236}">
                <a16:creationId xmlns:a16="http://schemas.microsoft.com/office/drawing/2014/main" id="{ED5FB2BD-30CF-4FFB-A9EF-5F58929C1DFC}"/>
              </a:ext>
            </a:extLst>
          </p:cNvPr>
          <p:cNvSpPr>
            <a:spLocks noGrp="1"/>
          </p:cNvSpPr>
          <p:nvPr>
            <p:ph sz="half" idx="1"/>
          </p:nvPr>
        </p:nvSpPr>
        <p:spPr>
          <a:xfrm>
            <a:off x="1488168" y="1984248"/>
            <a:ext cx="5974396" cy="3460976"/>
          </a:xfrm>
        </p:spPr>
        <p:txBody>
          <a:bodyPr/>
          <a:lstStyle/>
          <a:p>
            <a:pPr>
              <a:buFont typeface="Wingdings" panose="05000000000000000000" pitchFamily="2" charset="2"/>
              <a:buChar char="ü"/>
            </a:pPr>
            <a:r>
              <a:rPr lang="en-IN" sz="2400" dirty="0"/>
              <a:t> </a:t>
            </a:r>
            <a:r>
              <a:rPr lang="en-US" sz="1800" b="0" i="0" dirty="0">
                <a:solidFill>
                  <a:srgbClr val="222222"/>
                </a:solidFill>
                <a:effectLst/>
                <a:latin typeface="Century" panose="02040604050505020304" pitchFamily="18" charset="0"/>
              </a:rPr>
              <a:t>Nowadays, the number of people using flights has increased significantly. It is difficult for airlines to maintain prices since prices change dynamically due to different conditions. That’s why we will try to use machine learning to solve this problem. This can help airlines by predicting what prices they can maintain. It can also help customers to predict future flight prices and plan their journey accordingly.</a:t>
            </a:r>
            <a:endParaRPr lang="en-IN" sz="1800" dirty="0">
              <a:latin typeface="Century" panose="02040604050505020304" pitchFamily="18" charset="0"/>
            </a:endParaRPr>
          </a:p>
        </p:txBody>
      </p:sp>
      <p:pic>
        <p:nvPicPr>
          <p:cNvPr id="7" name="Content Placeholder 6">
            <a:extLst>
              <a:ext uri="{FF2B5EF4-FFF2-40B4-BE49-F238E27FC236}">
                <a16:creationId xmlns:a16="http://schemas.microsoft.com/office/drawing/2014/main" id="{EE0E59C7-D2B5-49C2-8CE3-300292016F70}"/>
              </a:ext>
            </a:extLst>
          </p:cNvPr>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7462564" y="1995850"/>
            <a:ext cx="3816424" cy="2585278"/>
          </a:xfrm>
        </p:spPr>
      </p:pic>
    </p:spTree>
    <p:extLst>
      <p:ext uri="{BB962C8B-B14F-4D97-AF65-F5344CB8AC3E}">
        <p14:creationId xmlns:p14="http://schemas.microsoft.com/office/powerpoint/2010/main" val="3638388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8D798F-E19B-48AC-B134-262B990D5F66}"/>
              </a:ext>
            </a:extLst>
          </p:cNvPr>
          <p:cNvSpPr>
            <a:spLocks noGrp="1"/>
          </p:cNvSpPr>
          <p:nvPr>
            <p:ph type="title"/>
          </p:nvPr>
        </p:nvSpPr>
        <p:spPr/>
        <p:txBody>
          <a:bodyPr/>
          <a:lstStyle/>
          <a:p>
            <a:r>
              <a:rPr lang="en-IN" dirty="0"/>
              <a:t>Importance of Flight Price Prediction.</a:t>
            </a:r>
          </a:p>
        </p:txBody>
      </p:sp>
      <p:sp>
        <p:nvSpPr>
          <p:cNvPr id="3" name="Content Placeholder 2">
            <a:extLst>
              <a:ext uri="{FF2B5EF4-FFF2-40B4-BE49-F238E27FC236}">
                <a16:creationId xmlns:a16="http://schemas.microsoft.com/office/drawing/2014/main" id="{C22A4B34-FEA9-4437-9DD0-30A876103DF4}"/>
              </a:ext>
            </a:extLst>
          </p:cNvPr>
          <p:cNvSpPr>
            <a:spLocks noGrp="1"/>
          </p:cNvSpPr>
          <p:nvPr>
            <p:ph sz="half" idx="1"/>
          </p:nvPr>
        </p:nvSpPr>
        <p:spPr>
          <a:xfrm>
            <a:off x="1488168" y="1984248"/>
            <a:ext cx="6262428" cy="4613104"/>
          </a:xfrm>
        </p:spPr>
        <p:txBody>
          <a:bodyPr>
            <a:normAutofit/>
          </a:bodyPr>
          <a:lstStyle/>
          <a:p>
            <a:pPr>
              <a:lnSpc>
                <a:spcPct val="107000"/>
              </a:lnSpc>
              <a:spcAft>
                <a:spcPts val="800"/>
              </a:spcAft>
              <a:buFont typeface="Wingdings" panose="05000000000000000000" pitchFamily="2" charset="2"/>
              <a:buChar char="ü"/>
            </a:pPr>
            <a:r>
              <a:rPr lang="en-IN" sz="1900" dirty="0">
                <a:latin typeface="Century" panose="02040604050505020304" pitchFamily="18" charset="0"/>
              </a:rPr>
              <a:t> </a:t>
            </a:r>
            <a:r>
              <a:rPr lang="en-IN" sz="1800" dirty="0">
                <a:effectLst/>
                <a:latin typeface="Century" panose="02040604050505020304" pitchFamily="18" charset="0"/>
                <a:ea typeface="Calibri" panose="020F0502020204030204" pitchFamily="34" charset="0"/>
                <a:cs typeface="Times New Roman" panose="02020603050405020304" pitchFamily="18" charset="0"/>
              </a:rPr>
              <a:t>It is hard for the client to buy an air ticket at the most reduced cost. For this few procedures are explored to determine time and date to grab air tickets with minimum fare rate. The majority of these systems are utilizing the modern computerized system known as Machine Learning. The model guesses airfare well in advance from the known information. This framework is proposed to change various added value arrangements into included added value arrangement heading which can support to solo gathering estimation.</a:t>
            </a:r>
          </a:p>
        </p:txBody>
      </p:sp>
      <p:pic>
        <p:nvPicPr>
          <p:cNvPr id="7" name="Content Placeholder 6">
            <a:extLst>
              <a:ext uri="{FF2B5EF4-FFF2-40B4-BE49-F238E27FC236}">
                <a16:creationId xmlns:a16="http://schemas.microsoft.com/office/drawing/2014/main" id="{68A613A1-CE64-4887-BB45-C0AFFE297060}"/>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894611" y="2060848"/>
            <a:ext cx="3457599" cy="2952328"/>
          </a:xfrm>
        </p:spPr>
      </p:pic>
    </p:spTree>
    <p:extLst>
      <p:ext uri="{BB962C8B-B14F-4D97-AF65-F5344CB8AC3E}">
        <p14:creationId xmlns:p14="http://schemas.microsoft.com/office/powerpoint/2010/main" val="3563598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B40425-56F5-4ED4-BC84-D0D948728B53}"/>
              </a:ext>
            </a:extLst>
          </p:cNvPr>
          <p:cNvSpPr>
            <a:spLocks noGrp="1"/>
          </p:cNvSpPr>
          <p:nvPr>
            <p:ph type="title"/>
          </p:nvPr>
        </p:nvSpPr>
        <p:spPr/>
        <p:txBody>
          <a:bodyPr/>
          <a:lstStyle/>
          <a:p>
            <a:r>
              <a:rPr lang="en-IN" dirty="0"/>
              <a:t>Exploratory Data Analysis:</a:t>
            </a:r>
          </a:p>
        </p:txBody>
      </p:sp>
      <p:sp>
        <p:nvSpPr>
          <p:cNvPr id="3" name="Content Placeholder 2">
            <a:extLst>
              <a:ext uri="{FF2B5EF4-FFF2-40B4-BE49-F238E27FC236}">
                <a16:creationId xmlns:a16="http://schemas.microsoft.com/office/drawing/2014/main" id="{F0E5FD44-C34C-44B0-9780-EB76B2438FED}"/>
              </a:ext>
            </a:extLst>
          </p:cNvPr>
          <p:cNvSpPr>
            <a:spLocks noGrp="1"/>
          </p:cNvSpPr>
          <p:nvPr>
            <p:ph idx="1"/>
          </p:nvPr>
        </p:nvSpPr>
        <p:spPr>
          <a:xfrm>
            <a:off x="1522413" y="1772816"/>
            <a:ext cx="9829799" cy="5085184"/>
          </a:xfrm>
        </p:spPr>
        <p:txBody>
          <a:bodyPr>
            <a:noAutofit/>
          </a:bodyPr>
          <a:lstStyle/>
          <a:p>
            <a:pPr marL="342900" lvl="0" indent="-342900">
              <a:lnSpc>
                <a:spcPct val="107000"/>
              </a:lnSpc>
              <a:buFont typeface="Wingdings" panose="05000000000000000000" pitchFamily="2" charset="2"/>
              <a:buChar char=""/>
            </a:pPr>
            <a:r>
              <a:rPr lang="en-IN" sz="1800" dirty="0">
                <a:effectLst/>
                <a:latin typeface="Century" panose="02040604050505020304" pitchFamily="18" charset="0"/>
                <a:ea typeface="Calibri" panose="020F0502020204030204" pitchFamily="34" charset="0"/>
                <a:cs typeface="Calibri" panose="020F0502020204030204" pitchFamily="34" charset="0"/>
              </a:rPr>
              <a:t>As a first step I have scrapped the required data using selenium from </a:t>
            </a:r>
            <a:r>
              <a:rPr lang="en-IN" sz="1800" dirty="0" err="1">
                <a:effectLst/>
                <a:latin typeface="Century" panose="02040604050505020304" pitchFamily="18" charset="0"/>
                <a:ea typeface="Calibri" panose="020F0502020204030204" pitchFamily="34" charset="0"/>
                <a:cs typeface="Times New Roman" panose="02020603050405020304" pitchFamily="18" charset="0"/>
              </a:rPr>
              <a:t>makemytrip</a:t>
            </a:r>
            <a:r>
              <a:rPr lang="en-IN" sz="1800" dirty="0">
                <a:effectLst/>
                <a:latin typeface="Century" panose="02040604050505020304" pitchFamily="18" charset="0"/>
                <a:ea typeface="Calibri" panose="020F0502020204030204" pitchFamily="34" charset="0"/>
                <a:cs typeface="Times New Roman" panose="02020603050405020304" pitchFamily="18" charset="0"/>
              </a:rPr>
              <a:t> </a:t>
            </a:r>
            <a:r>
              <a:rPr lang="en-IN" sz="1800" dirty="0">
                <a:effectLst/>
                <a:latin typeface="Century" panose="02040604050505020304" pitchFamily="18" charset="0"/>
                <a:ea typeface="Calibri" panose="020F0502020204030204" pitchFamily="34" charset="0"/>
                <a:cs typeface="Calibri" panose="020F0502020204030204" pitchFamily="34" charset="0"/>
              </a:rPr>
              <a:t>website.</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buFont typeface="Wingdings" panose="05000000000000000000" pitchFamily="2" charset="2"/>
              <a:buChar char=""/>
            </a:pPr>
            <a:r>
              <a:rPr lang="en-IN" sz="1800" dirty="0">
                <a:effectLst/>
                <a:latin typeface="Century" panose="02040604050505020304" pitchFamily="18" charset="0"/>
                <a:ea typeface="Calibri" panose="020F0502020204030204" pitchFamily="34" charset="0"/>
                <a:cs typeface="Calibri" panose="020F0502020204030204" pitchFamily="34" charset="0"/>
              </a:rPr>
              <a:t>And I have imported required libraries and I have imported the dataset which was in csv format. </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buFont typeface="Wingdings" panose="05000000000000000000" pitchFamily="2" charset="2"/>
              <a:buChar char=""/>
            </a:pPr>
            <a:r>
              <a:rPr lang="en-IN" sz="1800" dirty="0">
                <a:effectLst/>
                <a:latin typeface="Century" panose="02040604050505020304" pitchFamily="18" charset="0"/>
                <a:ea typeface="Calibri" panose="020F0502020204030204" pitchFamily="34" charset="0"/>
                <a:cs typeface="Calibri" panose="020F0502020204030204" pitchFamily="34" charset="0"/>
              </a:rPr>
              <a:t>Then I did all the statistical analysis like checking shape, </a:t>
            </a:r>
            <a:r>
              <a:rPr lang="en-IN" sz="1800" dirty="0" err="1">
                <a:effectLst/>
                <a:latin typeface="Century" panose="02040604050505020304" pitchFamily="18" charset="0"/>
                <a:ea typeface="Calibri" panose="020F0502020204030204" pitchFamily="34" charset="0"/>
                <a:cs typeface="Calibri" panose="020F0502020204030204" pitchFamily="34" charset="0"/>
              </a:rPr>
              <a:t>nunique</a:t>
            </a:r>
            <a:r>
              <a:rPr lang="en-IN" sz="1800" dirty="0">
                <a:effectLst/>
                <a:latin typeface="Century" panose="02040604050505020304" pitchFamily="18" charset="0"/>
                <a:ea typeface="Calibri" panose="020F0502020204030204" pitchFamily="34" charset="0"/>
                <a:cs typeface="Calibri" panose="020F0502020204030204" pitchFamily="34" charset="0"/>
              </a:rPr>
              <a:t>, value counts, info etc….. </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buFont typeface="Wingdings" panose="05000000000000000000" pitchFamily="2" charset="2"/>
              <a:buChar char=""/>
            </a:pPr>
            <a:r>
              <a:rPr lang="en-IN" sz="1800" dirty="0">
                <a:effectLst/>
                <a:latin typeface="Century" panose="02040604050505020304" pitchFamily="18" charset="0"/>
                <a:ea typeface="Calibri" panose="020F0502020204030204" pitchFamily="34" charset="0"/>
                <a:cs typeface="Calibri" panose="020F0502020204030204" pitchFamily="34" charset="0"/>
              </a:rPr>
              <a:t>While checking for null values I found there was a row full of null values in the dataset and I dropped that row as it will not help our analysis.</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buFont typeface="Wingdings" panose="05000000000000000000" pitchFamily="2" charset="2"/>
              <a:buChar char=""/>
            </a:pPr>
            <a:r>
              <a:rPr lang="en-IN" sz="1800" dirty="0">
                <a:effectLst/>
                <a:latin typeface="Century" panose="02040604050505020304" pitchFamily="18" charset="0"/>
                <a:ea typeface="Calibri" panose="020F0502020204030204" pitchFamily="34" charset="0"/>
                <a:cs typeface="Calibri" panose="020F0502020204030204" pitchFamily="34" charset="0"/>
              </a:rPr>
              <a:t>I have also </a:t>
            </a:r>
            <a:r>
              <a:rPr lang="en-IN" sz="1800" dirty="0" err="1">
                <a:effectLst/>
                <a:latin typeface="Century" panose="02040604050505020304" pitchFamily="18" charset="0"/>
                <a:ea typeface="Calibri" panose="020F0502020204030204" pitchFamily="34" charset="0"/>
                <a:cs typeface="Calibri" panose="020F0502020204030204" pitchFamily="34" charset="0"/>
              </a:rPr>
              <a:t>droped</a:t>
            </a:r>
            <a:r>
              <a:rPr lang="en-IN" sz="1800" dirty="0">
                <a:effectLst/>
                <a:latin typeface="Century" panose="02040604050505020304" pitchFamily="18" charset="0"/>
                <a:ea typeface="Calibri" panose="020F0502020204030204" pitchFamily="34" charset="0"/>
                <a:cs typeface="Calibri" panose="020F0502020204030204" pitchFamily="34" charset="0"/>
              </a:rPr>
              <a:t> Unnamed:0</a:t>
            </a:r>
            <a:r>
              <a:rPr lang="en-IN" sz="1800" dirty="0">
                <a:solidFill>
                  <a:srgbClr val="000000"/>
                </a:solidFill>
                <a:effectLst/>
                <a:latin typeface="Century" panose="02040604050505020304" pitchFamily="18" charset="0"/>
                <a:ea typeface="Calibri" panose="020F0502020204030204" pitchFamily="34" charset="0"/>
                <a:cs typeface="Calibri" panose="020F0502020204030204" pitchFamily="34" charset="0"/>
              </a:rPr>
              <a:t> column as I found it was the index column of csv file.</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Wingdings" panose="05000000000000000000" pitchFamily="2" charset="2"/>
              <a:buChar char=""/>
            </a:pPr>
            <a:r>
              <a:rPr lang="en-IN" sz="1800" dirty="0">
                <a:solidFill>
                  <a:srgbClr val="000000"/>
                </a:solidFill>
                <a:effectLst/>
                <a:latin typeface="Century" panose="02040604050505020304" pitchFamily="18" charset="0"/>
                <a:ea typeface="Calibri" panose="020F0502020204030204" pitchFamily="34" charset="0"/>
                <a:cs typeface="Calibri" panose="020F0502020204030204" pitchFamily="34" charset="0"/>
              </a:rPr>
              <a:t>Next as a part of feature extraction I converted the data types of datetime columns and I have extracted </a:t>
            </a:r>
            <a:r>
              <a:rPr lang="en-IN" sz="1800" dirty="0" err="1">
                <a:solidFill>
                  <a:srgbClr val="000000"/>
                </a:solidFill>
                <a:effectLst/>
                <a:latin typeface="Century" panose="02040604050505020304" pitchFamily="18" charset="0"/>
                <a:ea typeface="Calibri" panose="020F0502020204030204" pitchFamily="34" charset="0"/>
                <a:cs typeface="Calibri" panose="020F0502020204030204" pitchFamily="34" charset="0"/>
              </a:rPr>
              <a:t>usefull</a:t>
            </a:r>
            <a:r>
              <a:rPr lang="en-IN" sz="1800" dirty="0">
                <a:solidFill>
                  <a:srgbClr val="000000"/>
                </a:solidFill>
                <a:effectLst/>
                <a:latin typeface="Century" panose="02040604050505020304" pitchFamily="18" charset="0"/>
                <a:ea typeface="Calibri" panose="020F0502020204030204" pitchFamily="34" charset="0"/>
                <a:cs typeface="Calibri" panose="020F0502020204030204" pitchFamily="34" charset="0"/>
              </a:rPr>
              <a:t> information from the raw dataset. Thinking that this data will help us more than raw data.</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575689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5AA67E-7C9F-4E66-93A5-3B34B52D1366}"/>
              </a:ext>
            </a:extLst>
          </p:cNvPr>
          <p:cNvSpPr>
            <a:spLocks noGrp="1"/>
          </p:cNvSpPr>
          <p:nvPr>
            <p:ph type="title"/>
          </p:nvPr>
        </p:nvSpPr>
        <p:spPr>
          <a:xfrm>
            <a:off x="1310093" y="609827"/>
            <a:ext cx="9829799" cy="648072"/>
          </a:xfrm>
        </p:spPr>
        <p:txBody>
          <a:bodyPr>
            <a:normAutofit/>
          </a:bodyPr>
          <a:lstStyle/>
          <a:p>
            <a:r>
              <a:rPr lang="en-IN" dirty="0"/>
              <a:t>Univariate Visualization of numerical columns:</a:t>
            </a:r>
          </a:p>
        </p:txBody>
      </p:sp>
      <p:pic>
        <p:nvPicPr>
          <p:cNvPr id="4" name="Picture 3">
            <a:extLst>
              <a:ext uri="{FF2B5EF4-FFF2-40B4-BE49-F238E27FC236}">
                <a16:creationId xmlns:a16="http://schemas.microsoft.com/office/drawing/2014/main" id="{46AD6090-5AF6-4ED8-A7C9-3AE9E42BA05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8875" y="1262463"/>
            <a:ext cx="11234465" cy="5616277"/>
          </a:xfrm>
          <a:prstGeom prst="rect">
            <a:avLst/>
          </a:prstGeom>
          <a:noFill/>
          <a:ln>
            <a:noFill/>
          </a:ln>
        </p:spPr>
      </p:pic>
    </p:spTree>
    <p:extLst>
      <p:ext uri="{BB962C8B-B14F-4D97-AF65-F5344CB8AC3E}">
        <p14:creationId xmlns:p14="http://schemas.microsoft.com/office/powerpoint/2010/main" val="3620510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PRESENTER_VERSION" val="6"/>
  <p:tag name="ARTICULATE_PROJECT_OPEN" val="0"/>
</p:tagLst>
</file>

<file path=ppt/theme/theme1.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4D1434"/>
      </a:accent1>
      <a:accent2>
        <a:srgbClr val="903163"/>
      </a:accent2>
      <a:accent3>
        <a:srgbClr val="B2324B"/>
      </a:accent3>
      <a:accent4>
        <a:srgbClr val="969FA7"/>
      </a:accent4>
      <a:accent5>
        <a:srgbClr val="66B1CE"/>
      </a:accent5>
      <a:accent6>
        <a:srgbClr val="40619D"/>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C21699FF-00E4-43C8-BBCC-D7E5536C3717}"/>
    </a:ext>
  </a:extLst>
</a:theme>
</file>

<file path=ppt/theme/theme2.xml><?xml version="1.0" encoding="utf-8"?>
<a:theme xmlns:a="http://schemas.openxmlformats.org/drawingml/2006/main" name="Office Theme">
  <a:themeElements>
    <a:clrScheme name="Currency Symbols">
      <a:dk1>
        <a:srgbClr val="303030"/>
      </a:dk1>
      <a:lt1>
        <a:sysClr val="window" lastClr="FFFFFF"/>
      </a:lt1>
      <a:dk2>
        <a:srgbClr val="000000"/>
      </a:dk2>
      <a:lt2>
        <a:srgbClr val="E8DEC9"/>
      </a:lt2>
      <a:accent1>
        <a:srgbClr val="F7C547"/>
      </a:accent1>
      <a:accent2>
        <a:srgbClr val="AB3C33"/>
      </a:accent2>
      <a:accent3>
        <a:srgbClr val="506084"/>
      </a:accent3>
      <a:accent4>
        <a:srgbClr val="599EA5"/>
      </a:accent4>
      <a:accent5>
        <a:srgbClr val="758F21"/>
      </a:accent5>
      <a:accent6>
        <a:srgbClr val="894A27"/>
      </a:accent6>
      <a:hlink>
        <a:srgbClr val="506084"/>
      </a:hlink>
      <a:folHlink>
        <a:srgbClr val="828282"/>
      </a:folHlink>
    </a:clrScheme>
    <a:fontScheme name="Currency Symbols">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Currency Symbols">
      <a:dk1>
        <a:srgbClr val="303030"/>
      </a:dk1>
      <a:lt1>
        <a:sysClr val="window" lastClr="FFFFFF"/>
      </a:lt1>
      <a:dk2>
        <a:srgbClr val="000000"/>
      </a:dk2>
      <a:lt2>
        <a:srgbClr val="E8DEC9"/>
      </a:lt2>
      <a:accent1>
        <a:srgbClr val="F7C547"/>
      </a:accent1>
      <a:accent2>
        <a:srgbClr val="AB3C33"/>
      </a:accent2>
      <a:accent3>
        <a:srgbClr val="506084"/>
      </a:accent3>
      <a:accent4>
        <a:srgbClr val="599EA5"/>
      </a:accent4>
      <a:accent5>
        <a:srgbClr val="758F21"/>
      </a:accent5>
      <a:accent6>
        <a:srgbClr val="894A27"/>
      </a:accent6>
      <a:hlink>
        <a:srgbClr val="506084"/>
      </a:hlink>
      <a:folHlink>
        <a:srgbClr val="828282"/>
      </a:folHlink>
    </a:clrScheme>
    <a:fontScheme name="Currency Symbols">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Dividend</Template>
  <TotalTime>582</TotalTime>
  <Words>1736</Words>
  <Application>Microsoft Office PowerPoint</Application>
  <PresentationFormat>Custom</PresentationFormat>
  <Paragraphs>132</Paragraphs>
  <Slides>31</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31</vt:i4>
      </vt:variant>
    </vt:vector>
  </HeadingPairs>
  <TitlesOfParts>
    <vt:vector size="39" baseType="lpstr">
      <vt:lpstr>Calibri</vt:lpstr>
      <vt:lpstr>Cambria</vt:lpstr>
      <vt:lpstr>Century</vt:lpstr>
      <vt:lpstr>Gill Sans MT</vt:lpstr>
      <vt:lpstr>Symbol</vt:lpstr>
      <vt:lpstr>Wingdings</vt:lpstr>
      <vt:lpstr>Wingdings 2</vt:lpstr>
      <vt:lpstr>Dividend</vt:lpstr>
      <vt:lpstr>Flight price Prediction Project</vt:lpstr>
      <vt:lpstr>Agenda:</vt:lpstr>
      <vt:lpstr>Overview:</vt:lpstr>
      <vt:lpstr>Problem Statement:</vt:lpstr>
      <vt:lpstr>Problem Understanding:</vt:lpstr>
      <vt:lpstr>What is Flight Price Prediction?</vt:lpstr>
      <vt:lpstr>Importance of Flight Price Prediction.</vt:lpstr>
      <vt:lpstr>Exploratory Data Analysis:</vt:lpstr>
      <vt:lpstr>Univariate Visualization of numerical columns:</vt:lpstr>
      <vt:lpstr>Univariate Vizualization of Categorical columns:</vt:lpstr>
      <vt:lpstr>Observations:</vt:lpstr>
      <vt:lpstr>Bivariate Vizualization of numerical columns:</vt:lpstr>
      <vt:lpstr>Observations:</vt:lpstr>
      <vt:lpstr>Bivariate Vizualization of categorical columns:</vt:lpstr>
      <vt:lpstr>Observations:</vt:lpstr>
      <vt:lpstr>Analysis:</vt:lpstr>
      <vt:lpstr>Data Cleaning Steps:</vt:lpstr>
      <vt:lpstr>Model Building:</vt:lpstr>
      <vt:lpstr>i) RandomForestRegressor:</vt:lpstr>
      <vt:lpstr>ii) XGBRegressor:</vt:lpstr>
      <vt:lpstr>iii)ExtraTreesRegressor:</vt:lpstr>
      <vt:lpstr>iv) GradientBoostingRegressor:</vt:lpstr>
      <vt:lpstr>v) DecisionTreeRegressor:</vt:lpstr>
      <vt:lpstr>vi) KNN:</vt:lpstr>
      <vt:lpstr>vii) BaggingRegressor:</vt:lpstr>
      <vt:lpstr>Hyper Parameter Tunning:</vt:lpstr>
      <vt:lpstr>Hyper Parameter Tunning:</vt:lpstr>
      <vt:lpstr>Saving the model and predictions using saved model:</vt:lpstr>
      <vt:lpstr>Ploting the predicted values v/s actual values:</vt:lpstr>
      <vt:lpstr>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Presentation On  “Housing: Price Prediction”</dc:title>
  <dc:creator>Pooja gowda</dc:creator>
  <cp:lastModifiedBy>Nikita Patra (Americas 2 - iCORE-CIS)</cp:lastModifiedBy>
  <cp:revision>10</cp:revision>
  <dcterms:created xsi:type="dcterms:W3CDTF">2021-10-01T13:22:47Z</dcterms:created>
  <dcterms:modified xsi:type="dcterms:W3CDTF">2022-01-29T13:47:37Z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0x010100AA3F7D94069FF64A86F7DFF56D60E3BE</vt:lpwstr>
  </property>
  <property fmtid="{D5CDD505-2E9C-101B-9397-08002B2CF9AE}" pid="3" name="MSIP_Label_bf4c9966-fbee-4eea-85be-cefde75077eb_Enabled">
    <vt:lpwstr>true</vt:lpwstr>
  </property>
  <property fmtid="{D5CDD505-2E9C-101B-9397-08002B2CF9AE}" pid="4" name="MSIP_Label_bf4c9966-fbee-4eea-85be-cefde75077eb_SetDate">
    <vt:lpwstr>2022-01-29T13:34:29Z</vt:lpwstr>
  </property>
  <property fmtid="{D5CDD505-2E9C-101B-9397-08002B2CF9AE}" pid="5" name="MSIP_Label_bf4c9966-fbee-4eea-85be-cefde75077eb_Method">
    <vt:lpwstr>Privileged</vt:lpwstr>
  </property>
  <property fmtid="{D5CDD505-2E9C-101B-9397-08002B2CF9AE}" pid="6" name="MSIP_Label_bf4c9966-fbee-4eea-85be-cefde75077eb_Name">
    <vt:lpwstr>Public</vt:lpwstr>
  </property>
  <property fmtid="{D5CDD505-2E9C-101B-9397-08002B2CF9AE}" pid="7" name="MSIP_Label_bf4c9966-fbee-4eea-85be-cefde75077eb_SiteId">
    <vt:lpwstr>258ac4e4-146a-411e-9dc8-79a9e12fd6da</vt:lpwstr>
  </property>
  <property fmtid="{D5CDD505-2E9C-101B-9397-08002B2CF9AE}" pid="8" name="MSIP_Label_bf4c9966-fbee-4eea-85be-cefde75077eb_ActionId">
    <vt:lpwstr>fb73af0b-e5cd-427c-a5b2-517fb4499cd8</vt:lpwstr>
  </property>
  <property fmtid="{D5CDD505-2E9C-101B-9397-08002B2CF9AE}" pid="9" name="MSIP_Label_bf4c9966-fbee-4eea-85be-cefde75077eb_ContentBits">
    <vt:lpwstr>2</vt:lpwstr>
  </property>
  <property fmtid="{D5CDD505-2E9C-101B-9397-08002B2CF9AE}" pid="10" name="ClassificationContentMarkingFooterLocations">
    <vt:lpwstr>Currency Symbols 16x9:8</vt:lpwstr>
  </property>
  <property fmtid="{D5CDD505-2E9C-101B-9397-08002B2CF9AE}" pid="11" name="ClassificationContentMarkingFooterText">
    <vt:lpwstr>Public</vt:lpwstr>
  </property>
</Properties>
</file>